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78" y="112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6857999"/>
                </a:moveTo>
                <a:lnTo>
                  <a:pt x="12191999" y="6857999"/>
                </a:lnTo>
                <a:lnTo>
                  <a:pt x="12192000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801724" y="284892"/>
            <a:ext cx="4588550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616667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8/10/2023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8/10/2023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85577" y="1418916"/>
            <a:ext cx="5100955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361685" y="1418916"/>
            <a:ext cx="4932680" cy="4446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8/10/2023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8/10/2023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8/10/2023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801724" y="284892"/>
            <a:ext cx="4588550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249047" y="1452120"/>
            <a:ext cx="6046470" cy="46456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8/10/2023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61295" y="6560678"/>
            <a:ext cx="245745" cy="2260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18" Type="http://schemas.openxmlformats.org/officeDocument/2006/relationships/image" Target="../media/image2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17" Type="http://schemas.openxmlformats.org/officeDocument/2006/relationships/image" Target="../media/image23.png"/><Relationship Id="rId2" Type="http://schemas.openxmlformats.org/officeDocument/2006/relationships/image" Target="../media/image3.png"/><Relationship Id="rId16" Type="http://schemas.openxmlformats.org/officeDocument/2006/relationships/image" Target="../media/image22.pn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19" Type="http://schemas.openxmlformats.org/officeDocument/2006/relationships/image" Target="../media/image25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5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10" Type="http://schemas.openxmlformats.org/officeDocument/2006/relationships/image" Target="../media/image30.png"/><Relationship Id="rId4" Type="http://schemas.openxmlformats.org/officeDocument/2006/relationships/image" Target="../media/image59.png"/><Relationship Id="rId9" Type="http://schemas.openxmlformats.org/officeDocument/2006/relationships/image" Target="../media/image6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14465" y="321653"/>
            <a:ext cx="4563110" cy="283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210"/>
              </a:lnSpc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7:</a:t>
            </a:r>
            <a:r>
              <a:rPr sz="2000" b="1" spc="-7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Management in TFC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984" y="1001"/>
            <a:ext cx="12185015" cy="6857365"/>
            <a:chOff x="1984" y="1001"/>
            <a:chExt cx="12185015" cy="685736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690841" y="265168"/>
              <a:ext cx="1223520" cy="60409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984" y="1001"/>
              <a:ext cx="12184957" cy="6856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157240" y="5909299"/>
              <a:ext cx="2382520" cy="574675"/>
            </a:xfrm>
            <a:custGeom>
              <a:avLst/>
              <a:gdLst/>
              <a:ahLst/>
              <a:cxnLst/>
              <a:rect l="l" t="t" r="r" b="b"/>
              <a:pathLst>
                <a:path w="2382520" h="574675">
                  <a:moveTo>
                    <a:pt x="2286593" y="0"/>
                  </a:moveTo>
                  <a:lnTo>
                    <a:pt x="95699" y="0"/>
                  </a:lnTo>
                  <a:lnTo>
                    <a:pt x="58448" y="7520"/>
                  </a:lnTo>
                  <a:lnTo>
                    <a:pt x="28029" y="28029"/>
                  </a:lnTo>
                  <a:lnTo>
                    <a:pt x="7520" y="58449"/>
                  </a:lnTo>
                  <a:lnTo>
                    <a:pt x="0" y="95700"/>
                  </a:lnTo>
                  <a:lnTo>
                    <a:pt x="0" y="478489"/>
                  </a:lnTo>
                  <a:lnTo>
                    <a:pt x="7520" y="515740"/>
                  </a:lnTo>
                  <a:lnTo>
                    <a:pt x="28029" y="546160"/>
                  </a:lnTo>
                  <a:lnTo>
                    <a:pt x="58448" y="566669"/>
                  </a:lnTo>
                  <a:lnTo>
                    <a:pt x="95699" y="574190"/>
                  </a:lnTo>
                  <a:lnTo>
                    <a:pt x="2286593" y="574190"/>
                  </a:lnTo>
                  <a:lnTo>
                    <a:pt x="2323843" y="566669"/>
                  </a:lnTo>
                  <a:lnTo>
                    <a:pt x="2354263" y="546160"/>
                  </a:lnTo>
                  <a:lnTo>
                    <a:pt x="2374773" y="515740"/>
                  </a:lnTo>
                  <a:lnTo>
                    <a:pt x="2382293" y="478489"/>
                  </a:lnTo>
                  <a:lnTo>
                    <a:pt x="2382293" y="95700"/>
                  </a:lnTo>
                  <a:lnTo>
                    <a:pt x="2374773" y="58449"/>
                  </a:lnTo>
                  <a:lnTo>
                    <a:pt x="2354263" y="28029"/>
                  </a:lnTo>
                  <a:lnTo>
                    <a:pt x="2323843" y="7520"/>
                  </a:lnTo>
                  <a:lnTo>
                    <a:pt x="2286593" y="0"/>
                  </a:lnTo>
                  <a:close/>
                </a:path>
              </a:pathLst>
            </a:custGeom>
            <a:solidFill>
              <a:srgbClr val="1A1B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399784" y="5969487"/>
            <a:ext cx="189738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FFFFFF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3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Combat</a:t>
            </a:r>
            <a:r>
              <a:rPr sz="13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FFFFFF"/>
                </a:solidFill>
                <a:latin typeface="Arial MT"/>
                <a:cs typeface="Arial MT"/>
              </a:rPr>
              <a:t>Medic/Corpsman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715363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699" y="0"/>
                </a:lnTo>
                <a:lnTo>
                  <a:pt x="58448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8" y="566669"/>
                </a:lnTo>
                <a:lnTo>
                  <a:pt x="95699" y="574190"/>
                </a:lnTo>
                <a:lnTo>
                  <a:pt x="2286593" y="574190"/>
                </a:lnTo>
                <a:lnTo>
                  <a:pt x="2323843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3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56936" y="5969487"/>
            <a:ext cx="209994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12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4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1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Paramedic/Provider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040996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3" y="574190"/>
                </a:lnTo>
                <a:lnTo>
                  <a:pt x="2323844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4" y="478489"/>
                </a:lnTo>
                <a:lnTo>
                  <a:pt x="2382294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462545" y="5969487"/>
            <a:ext cx="153987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1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All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Service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Members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599117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4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4" y="574190"/>
                </a:lnTo>
                <a:lnTo>
                  <a:pt x="2323845" y="566669"/>
                </a:lnTo>
                <a:lnTo>
                  <a:pt x="2354264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29"/>
                </a:lnTo>
                <a:lnTo>
                  <a:pt x="2323845" y="7520"/>
                </a:lnTo>
                <a:lnTo>
                  <a:pt x="2286594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120538" y="5969487"/>
            <a:ext cx="133985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5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2</a:t>
            </a:r>
            <a:endParaRPr sz="1600">
              <a:latin typeface="Arial MT"/>
              <a:cs typeface="Arial MT"/>
            </a:endParaRPr>
          </a:p>
          <a:p>
            <a:pPr marL="22225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Lifesaver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40940" y="3807103"/>
            <a:ext cx="6092190" cy="982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770"/>
              </a:lnSpc>
              <a:spcBef>
                <a:spcPts val="100"/>
              </a:spcBef>
            </a:pP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MODULE</a:t>
            </a:r>
            <a:r>
              <a:rPr sz="32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7: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ts val="3770"/>
              </a:lnSpc>
            </a:pPr>
            <a:r>
              <a:rPr sz="3200" b="1" spc="-90" dirty="0">
                <a:solidFill>
                  <a:srgbClr val="FFFFFF"/>
                </a:solidFill>
                <a:latin typeface="Arial"/>
                <a:cs typeface="Arial"/>
              </a:rPr>
              <a:t>AIRWAY</a:t>
            </a:r>
            <a:r>
              <a:rPr sz="32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MANAGEMENT</a:t>
            </a:r>
            <a:r>
              <a:rPr sz="32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2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TFC</a:t>
            </a:r>
            <a:endParaRPr sz="3200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1013939" y="1913221"/>
            <a:ext cx="9872980" cy="1762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5600"/>
              </a:lnSpc>
              <a:spcBef>
                <a:spcPts val="95"/>
              </a:spcBef>
              <a:tabLst>
                <a:tab pos="4030979" algn="l"/>
                <a:tab pos="4335780" algn="l"/>
              </a:tabLst>
            </a:pPr>
            <a:r>
              <a:rPr sz="5400" b="0" spc="-65" dirty="0">
                <a:solidFill>
                  <a:srgbClr val="FFFFFF"/>
                </a:solidFill>
                <a:latin typeface="Arial Black"/>
                <a:cs typeface="Arial Black"/>
              </a:rPr>
              <a:t>TACTICAL	</a:t>
            </a:r>
            <a:r>
              <a:rPr sz="5400" b="0" spc="-80" dirty="0">
                <a:solidFill>
                  <a:srgbClr val="FFFFFF"/>
                </a:solidFill>
                <a:latin typeface="Arial Black"/>
                <a:cs typeface="Arial Black"/>
              </a:rPr>
              <a:t>COMBAT 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60" dirty="0">
                <a:solidFill>
                  <a:srgbClr val="FFFFFF"/>
                </a:solidFill>
                <a:latin typeface="Arial Black"/>
                <a:cs typeface="Arial Black"/>
              </a:rPr>
              <a:t>CASUALTY	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CARE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COURSE</a:t>
            </a:r>
            <a:endParaRPr sz="5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7:</a:t>
            </a:r>
            <a:r>
              <a:rPr spc="-80" dirty="0"/>
              <a:t> </a:t>
            </a:r>
            <a:r>
              <a:rPr spc="-5" dirty="0"/>
              <a:t>Airway Management</a:t>
            </a:r>
            <a:r>
              <a:rPr spc="-10" dirty="0"/>
              <a:t> </a:t>
            </a:r>
            <a:r>
              <a:rPr spc="-5" dirty="0"/>
              <a:t>in</a:t>
            </a:r>
            <a:r>
              <a:rPr spc="-10" dirty="0"/>
              <a:t> </a:t>
            </a:r>
            <a:r>
              <a:rPr spc="-5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2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82493" y="1726446"/>
            <a:ext cx="10311765" cy="3976370"/>
          </a:xfrm>
          <a:custGeom>
            <a:avLst/>
            <a:gdLst/>
            <a:ahLst/>
            <a:cxnLst/>
            <a:rect l="l" t="t" r="r" b="b"/>
            <a:pathLst>
              <a:path w="10311765" h="3976370">
                <a:moveTo>
                  <a:pt x="390712" y="1"/>
                </a:moveTo>
                <a:lnTo>
                  <a:pt x="441413" y="1"/>
                </a:lnTo>
                <a:lnTo>
                  <a:pt x="492113" y="1"/>
                </a:lnTo>
                <a:lnTo>
                  <a:pt x="542813" y="1"/>
                </a:lnTo>
                <a:lnTo>
                  <a:pt x="593514" y="1"/>
                </a:lnTo>
                <a:lnTo>
                  <a:pt x="644214" y="1"/>
                </a:lnTo>
                <a:lnTo>
                  <a:pt x="694914" y="1"/>
                </a:lnTo>
                <a:lnTo>
                  <a:pt x="745614" y="1"/>
                </a:lnTo>
                <a:lnTo>
                  <a:pt x="796315" y="1"/>
                </a:lnTo>
                <a:lnTo>
                  <a:pt x="847015" y="1"/>
                </a:lnTo>
                <a:lnTo>
                  <a:pt x="897715" y="1"/>
                </a:lnTo>
                <a:lnTo>
                  <a:pt x="948415" y="1"/>
                </a:lnTo>
                <a:lnTo>
                  <a:pt x="999116" y="1"/>
                </a:lnTo>
                <a:lnTo>
                  <a:pt x="1049816" y="1"/>
                </a:lnTo>
                <a:lnTo>
                  <a:pt x="1100516" y="1"/>
                </a:lnTo>
                <a:lnTo>
                  <a:pt x="1151217" y="1"/>
                </a:lnTo>
                <a:lnTo>
                  <a:pt x="1201917" y="1"/>
                </a:lnTo>
                <a:lnTo>
                  <a:pt x="1252617" y="1"/>
                </a:lnTo>
                <a:lnTo>
                  <a:pt x="1303317" y="1"/>
                </a:lnTo>
                <a:lnTo>
                  <a:pt x="1354018" y="1"/>
                </a:lnTo>
                <a:lnTo>
                  <a:pt x="1404718" y="1"/>
                </a:lnTo>
                <a:lnTo>
                  <a:pt x="1455418" y="1"/>
                </a:lnTo>
                <a:lnTo>
                  <a:pt x="1506118" y="1"/>
                </a:lnTo>
                <a:lnTo>
                  <a:pt x="1556819" y="1"/>
                </a:lnTo>
                <a:lnTo>
                  <a:pt x="1607519" y="1"/>
                </a:lnTo>
                <a:lnTo>
                  <a:pt x="1658219" y="1"/>
                </a:lnTo>
                <a:lnTo>
                  <a:pt x="1708920" y="1"/>
                </a:lnTo>
                <a:lnTo>
                  <a:pt x="1759620" y="1"/>
                </a:lnTo>
                <a:lnTo>
                  <a:pt x="1810320" y="1"/>
                </a:lnTo>
                <a:lnTo>
                  <a:pt x="1861020" y="1"/>
                </a:lnTo>
                <a:lnTo>
                  <a:pt x="1911721" y="1"/>
                </a:lnTo>
                <a:lnTo>
                  <a:pt x="1962421" y="1"/>
                </a:lnTo>
                <a:lnTo>
                  <a:pt x="2013121" y="1"/>
                </a:lnTo>
                <a:lnTo>
                  <a:pt x="2063821" y="1"/>
                </a:lnTo>
                <a:lnTo>
                  <a:pt x="2114522" y="1"/>
                </a:lnTo>
                <a:lnTo>
                  <a:pt x="2165222" y="1"/>
                </a:lnTo>
                <a:lnTo>
                  <a:pt x="2215922" y="1"/>
                </a:lnTo>
                <a:lnTo>
                  <a:pt x="2266622" y="1"/>
                </a:lnTo>
                <a:lnTo>
                  <a:pt x="2317323" y="1"/>
                </a:lnTo>
                <a:lnTo>
                  <a:pt x="2368023" y="1"/>
                </a:lnTo>
                <a:lnTo>
                  <a:pt x="2418723" y="1"/>
                </a:lnTo>
                <a:lnTo>
                  <a:pt x="2469424" y="1"/>
                </a:lnTo>
                <a:lnTo>
                  <a:pt x="2520124" y="1"/>
                </a:lnTo>
                <a:lnTo>
                  <a:pt x="2570824" y="1"/>
                </a:lnTo>
                <a:lnTo>
                  <a:pt x="2621524" y="1"/>
                </a:lnTo>
                <a:lnTo>
                  <a:pt x="2672225" y="1"/>
                </a:lnTo>
                <a:lnTo>
                  <a:pt x="2722925" y="1"/>
                </a:lnTo>
                <a:lnTo>
                  <a:pt x="2773625" y="1"/>
                </a:lnTo>
                <a:lnTo>
                  <a:pt x="2824325" y="1"/>
                </a:lnTo>
                <a:lnTo>
                  <a:pt x="2875026" y="1"/>
                </a:lnTo>
                <a:lnTo>
                  <a:pt x="2925726" y="1"/>
                </a:lnTo>
                <a:lnTo>
                  <a:pt x="2976426" y="1"/>
                </a:lnTo>
                <a:lnTo>
                  <a:pt x="3027126" y="1"/>
                </a:lnTo>
                <a:lnTo>
                  <a:pt x="3077827" y="1"/>
                </a:lnTo>
                <a:lnTo>
                  <a:pt x="3128527" y="1"/>
                </a:lnTo>
                <a:lnTo>
                  <a:pt x="3179227" y="1"/>
                </a:lnTo>
                <a:lnTo>
                  <a:pt x="3229927" y="1"/>
                </a:lnTo>
                <a:lnTo>
                  <a:pt x="3280628" y="1"/>
                </a:lnTo>
                <a:lnTo>
                  <a:pt x="3331328" y="1"/>
                </a:lnTo>
                <a:lnTo>
                  <a:pt x="3382028" y="1"/>
                </a:lnTo>
                <a:lnTo>
                  <a:pt x="3432728" y="1"/>
                </a:lnTo>
                <a:lnTo>
                  <a:pt x="3483429" y="1"/>
                </a:lnTo>
                <a:lnTo>
                  <a:pt x="3534129" y="1"/>
                </a:lnTo>
                <a:lnTo>
                  <a:pt x="3584829" y="1"/>
                </a:lnTo>
                <a:lnTo>
                  <a:pt x="3635529" y="1"/>
                </a:lnTo>
                <a:lnTo>
                  <a:pt x="3686230" y="1"/>
                </a:lnTo>
                <a:lnTo>
                  <a:pt x="3736930" y="1"/>
                </a:lnTo>
                <a:lnTo>
                  <a:pt x="3787630" y="1"/>
                </a:lnTo>
                <a:lnTo>
                  <a:pt x="3838331" y="1"/>
                </a:lnTo>
                <a:lnTo>
                  <a:pt x="3889031" y="1"/>
                </a:lnTo>
                <a:lnTo>
                  <a:pt x="3939731" y="1"/>
                </a:lnTo>
                <a:lnTo>
                  <a:pt x="3990431" y="1"/>
                </a:lnTo>
                <a:lnTo>
                  <a:pt x="4041132" y="1"/>
                </a:lnTo>
                <a:lnTo>
                  <a:pt x="4091832" y="1"/>
                </a:lnTo>
                <a:lnTo>
                  <a:pt x="4142532" y="1"/>
                </a:lnTo>
                <a:lnTo>
                  <a:pt x="4193232" y="1"/>
                </a:lnTo>
                <a:lnTo>
                  <a:pt x="4243933" y="1"/>
                </a:lnTo>
                <a:lnTo>
                  <a:pt x="4294633" y="1"/>
                </a:lnTo>
                <a:lnTo>
                  <a:pt x="4345333" y="1"/>
                </a:lnTo>
                <a:lnTo>
                  <a:pt x="4396033" y="0"/>
                </a:lnTo>
                <a:lnTo>
                  <a:pt x="4446734" y="0"/>
                </a:lnTo>
                <a:lnTo>
                  <a:pt x="4497434" y="0"/>
                </a:lnTo>
                <a:lnTo>
                  <a:pt x="4548134" y="0"/>
                </a:lnTo>
                <a:lnTo>
                  <a:pt x="4598834" y="0"/>
                </a:lnTo>
                <a:lnTo>
                  <a:pt x="4649535" y="0"/>
                </a:lnTo>
                <a:lnTo>
                  <a:pt x="4700235" y="0"/>
                </a:lnTo>
                <a:lnTo>
                  <a:pt x="4750935" y="0"/>
                </a:lnTo>
                <a:lnTo>
                  <a:pt x="4801635" y="0"/>
                </a:lnTo>
                <a:lnTo>
                  <a:pt x="4852336" y="0"/>
                </a:lnTo>
                <a:lnTo>
                  <a:pt x="4903036" y="0"/>
                </a:lnTo>
                <a:lnTo>
                  <a:pt x="4953736" y="0"/>
                </a:lnTo>
                <a:lnTo>
                  <a:pt x="5004436" y="0"/>
                </a:lnTo>
                <a:lnTo>
                  <a:pt x="5055137" y="0"/>
                </a:lnTo>
                <a:lnTo>
                  <a:pt x="5105837" y="0"/>
                </a:lnTo>
                <a:lnTo>
                  <a:pt x="5156537" y="0"/>
                </a:lnTo>
                <a:lnTo>
                  <a:pt x="5207237" y="0"/>
                </a:lnTo>
                <a:lnTo>
                  <a:pt x="5257938" y="0"/>
                </a:lnTo>
                <a:lnTo>
                  <a:pt x="5308638" y="0"/>
                </a:lnTo>
                <a:lnTo>
                  <a:pt x="5359338" y="0"/>
                </a:lnTo>
                <a:lnTo>
                  <a:pt x="5410038" y="0"/>
                </a:lnTo>
                <a:lnTo>
                  <a:pt x="5460739" y="0"/>
                </a:lnTo>
                <a:lnTo>
                  <a:pt x="5511439" y="0"/>
                </a:lnTo>
                <a:lnTo>
                  <a:pt x="5562139" y="0"/>
                </a:lnTo>
                <a:lnTo>
                  <a:pt x="5612839" y="0"/>
                </a:lnTo>
                <a:lnTo>
                  <a:pt x="5663540" y="0"/>
                </a:lnTo>
                <a:lnTo>
                  <a:pt x="5714240" y="0"/>
                </a:lnTo>
                <a:lnTo>
                  <a:pt x="5764940" y="0"/>
                </a:lnTo>
                <a:lnTo>
                  <a:pt x="5815641" y="0"/>
                </a:lnTo>
                <a:lnTo>
                  <a:pt x="5866341" y="0"/>
                </a:lnTo>
                <a:lnTo>
                  <a:pt x="5917041" y="0"/>
                </a:lnTo>
                <a:lnTo>
                  <a:pt x="5967741" y="0"/>
                </a:lnTo>
                <a:lnTo>
                  <a:pt x="6018442" y="0"/>
                </a:lnTo>
                <a:lnTo>
                  <a:pt x="6069142" y="0"/>
                </a:lnTo>
                <a:lnTo>
                  <a:pt x="6119842" y="0"/>
                </a:lnTo>
                <a:lnTo>
                  <a:pt x="6170542" y="0"/>
                </a:lnTo>
                <a:lnTo>
                  <a:pt x="6221243" y="0"/>
                </a:lnTo>
                <a:lnTo>
                  <a:pt x="6271943" y="0"/>
                </a:lnTo>
                <a:lnTo>
                  <a:pt x="6322643" y="0"/>
                </a:lnTo>
                <a:lnTo>
                  <a:pt x="6373343" y="0"/>
                </a:lnTo>
                <a:lnTo>
                  <a:pt x="6424044" y="0"/>
                </a:lnTo>
                <a:lnTo>
                  <a:pt x="6474744" y="0"/>
                </a:lnTo>
                <a:lnTo>
                  <a:pt x="6525444" y="0"/>
                </a:lnTo>
                <a:lnTo>
                  <a:pt x="6576144" y="0"/>
                </a:lnTo>
                <a:lnTo>
                  <a:pt x="6626845" y="0"/>
                </a:lnTo>
                <a:lnTo>
                  <a:pt x="6677545" y="0"/>
                </a:lnTo>
                <a:lnTo>
                  <a:pt x="6728245" y="0"/>
                </a:lnTo>
                <a:lnTo>
                  <a:pt x="6778945" y="0"/>
                </a:lnTo>
                <a:lnTo>
                  <a:pt x="6829646" y="0"/>
                </a:lnTo>
                <a:lnTo>
                  <a:pt x="6880346" y="0"/>
                </a:lnTo>
                <a:lnTo>
                  <a:pt x="6931046" y="0"/>
                </a:lnTo>
                <a:lnTo>
                  <a:pt x="6981746" y="0"/>
                </a:lnTo>
                <a:lnTo>
                  <a:pt x="7032447" y="0"/>
                </a:lnTo>
                <a:lnTo>
                  <a:pt x="7083147" y="0"/>
                </a:lnTo>
                <a:lnTo>
                  <a:pt x="7133847" y="0"/>
                </a:lnTo>
                <a:lnTo>
                  <a:pt x="7184548" y="0"/>
                </a:lnTo>
                <a:lnTo>
                  <a:pt x="7235248" y="0"/>
                </a:lnTo>
                <a:lnTo>
                  <a:pt x="7285948" y="0"/>
                </a:lnTo>
                <a:lnTo>
                  <a:pt x="7336648" y="0"/>
                </a:lnTo>
                <a:lnTo>
                  <a:pt x="7387349" y="0"/>
                </a:lnTo>
                <a:lnTo>
                  <a:pt x="7438049" y="0"/>
                </a:lnTo>
                <a:lnTo>
                  <a:pt x="7488749" y="0"/>
                </a:lnTo>
                <a:lnTo>
                  <a:pt x="7539449" y="0"/>
                </a:lnTo>
                <a:lnTo>
                  <a:pt x="7590150" y="0"/>
                </a:lnTo>
                <a:lnTo>
                  <a:pt x="7640850" y="0"/>
                </a:lnTo>
                <a:lnTo>
                  <a:pt x="7691550" y="0"/>
                </a:lnTo>
                <a:lnTo>
                  <a:pt x="7742250" y="0"/>
                </a:lnTo>
                <a:lnTo>
                  <a:pt x="7792951" y="0"/>
                </a:lnTo>
                <a:lnTo>
                  <a:pt x="7843651" y="0"/>
                </a:lnTo>
                <a:lnTo>
                  <a:pt x="7894351" y="0"/>
                </a:lnTo>
                <a:lnTo>
                  <a:pt x="7945052" y="0"/>
                </a:lnTo>
                <a:lnTo>
                  <a:pt x="7995752" y="0"/>
                </a:lnTo>
                <a:lnTo>
                  <a:pt x="8046452" y="0"/>
                </a:lnTo>
                <a:lnTo>
                  <a:pt x="8097152" y="0"/>
                </a:lnTo>
                <a:lnTo>
                  <a:pt x="8147853" y="0"/>
                </a:lnTo>
                <a:lnTo>
                  <a:pt x="8198553" y="0"/>
                </a:lnTo>
                <a:lnTo>
                  <a:pt x="8249253" y="0"/>
                </a:lnTo>
                <a:lnTo>
                  <a:pt x="8299953" y="0"/>
                </a:lnTo>
                <a:lnTo>
                  <a:pt x="8350654" y="0"/>
                </a:lnTo>
                <a:lnTo>
                  <a:pt x="8401354" y="0"/>
                </a:lnTo>
                <a:lnTo>
                  <a:pt x="8452054" y="0"/>
                </a:lnTo>
                <a:lnTo>
                  <a:pt x="8502755" y="0"/>
                </a:lnTo>
                <a:lnTo>
                  <a:pt x="8553455" y="0"/>
                </a:lnTo>
                <a:lnTo>
                  <a:pt x="8604155" y="0"/>
                </a:lnTo>
                <a:lnTo>
                  <a:pt x="8654855" y="0"/>
                </a:lnTo>
                <a:lnTo>
                  <a:pt x="8705556" y="0"/>
                </a:lnTo>
                <a:lnTo>
                  <a:pt x="8756256" y="0"/>
                </a:lnTo>
                <a:lnTo>
                  <a:pt x="8806956" y="0"/>
                </a:lnTo>
                <a:lnTo>
                  <a:pt x="8857656" y="0"/>
                </a:lnTo>
                <a:lnTo>
                  <a:pt x="8908357" y="0"/>
                </a:lnTo>
                <a:lnTo>
                  <a:pt x="8959057" y="0"/>
                </a:lnTo>
                <a:lnTo>
                  <a:pt x="9018291" y="2345"/>
                </a:lnTo>
                <a:lnTo>
                  <a:pt x="9075467" y="9204"/>
                </a:lnTo>
                <a:lnTo>
                  <a:pt x="9130188" y="20308"/>
                </a:lnTo>
                <a:lnTo>
                  <a:pt x="9182057" y="35391"/>
                </a:lnTo>
                <a:lnTo>
                  <a:pt x="9230677" y="54186"/>
                </a:lnTo>
                <a:lnTo>
                  <a:pt x="9275650" y="76426"/>
                </a:lnTo>
                <a:lnTo>
                  <a:pt x="9316579" y="101842"/>
                </a:lnTo>
                <a:lnTo>
                  <a:pt x="9353067" y="130169"/>
                </a:lnTo>
                <a:lnTo>
                  <a:pt x="9384716" y="161139"/>
                </a:lnTo>
                <a:lnTo>
                  <a:pt x="9411130" y="194484"/>
                </a:lnTo>
                <a:lnTo>
                  <a:pt x="9431910" y="229938"/>
                </a:lnTo>
                <a:lnTo>
                  <a:pt x="9446660" y="267234"/>
                </a:lnTo>
                <a:lnTo>
                  <a:pt x="10311321" y="1950918"/>
                </a:lnTo>
                <a:lnTo>
                  <a:pt x="9446660" y="3709066"/>
                </a:lnTo>
                <a:lnTo>
                  <a:pt x="9431910" y="3746362"/>
                </a:lnTo>
                <a:lnTo>
                  <a:pt x="9411130" y="3781816"/>
                </a:lnTo>
                <a:lnTo>
                  <a:pt x="9384716" y="3815162"/>
                </a:lnTo>
                <a:lnTo>
                  <a:pt x="9353067" y="3846132"/>
                </a:lnTo>
                <a:lnTo>
                  <a:pt x="9316579" y="3874458"/>
                </a:lnTo>
                <a:lnTo>
                  <a:pt x="9275650" y="3899875"/>
                </a:lnTo>
                <a:lnTo>
                  <a:pt x="9230677" y="3922114"/>
                </a:lnTo>
                <a:lnTo>
                  <a:pt x="9182057" y="3940909"/>
                </a:lnTo>
                <a:lnTo>
                  <a:pt x="9130188" y="3955992"/>
                </a:lnTo>
                <a:lnTo>
                  <a:pt x="9075467" y="3967097"/>
                </a:lnTo>
                <a:lnTo>
                  <a:pt x="9018291" y="3973955"/>
                </a:lnTo>
                <a:lnTo>
                  <a:pt x="8959057" y="3976301"/>
                </a:lnTo>
                <a:lnTo>
                  <a:pt x="458805" y="3976301"/>
                </a:lnTo>
                <a:lnTo>
                  <a:pt x="401328" y="3974049"/>
                </a:lnTo>
                <a:lnTo>
                  <a:pt x="346839" y="3967462"/>
                </a:lnTo>
                <a:lnTo>
                  <a:pt x="295540" y="3956789"/>
                </a:lnTo>
                <a:lnTo>
                  <a:pt x="247636" y="3942283"/>
                </a:lnTo>
                <a:lnTo>
                  <a:pt x="203330" y="3924194"/>
                </a:lnTo>
                <a:lnTo>
                  <a:pt x="162824" y="3902774"/>
                </a:lnTo>
                <a:lnTo>
                  <a:pt x="126322" y="3878273"/>
                </a:lnTo>
                <a:lnTo>
                  <a:pt x="94028" y="3850944"/>
                </a:lnTo>
                <a:lnTo>
                  <a:pt x="66144" y="3821036"/>
                </a:lnTo>
                <a:lnTo>
                  <a:pt x="42874" y="3788801"/>
                </a:lnTo>
                <a:lnTo>
                  <a:pt x="24421" y="3754491"/>
                </a:lnTo>
                <a:lnTo>
                  <a:pt x="10989" y="3718355"/>
                </a:lnTo>
                <a:lnTo>
                  <a:pt x="2781" y="3680647"/>
                </a:lnTo>
                <a:lnTo>
                  <a:pt x="0" y="3641615"/>
                </a:lnTo>
                <a:lnTo>
                  <a:pt x="0" y="317351"/>
                </a:lnTo>
                <a:lnTo>
                  <a:pt x="2075" y="275660"/>
                </a:lnTo>
                <a:lnTo>
                  <a:pt x="8382" y="236047"/>
                </a:lnTo>
                <a:lnTo>
                  <a:pt x="19036" y="198730"/>
                </a:lnTo>
                <a:lnTo>
                  <a:pt x="53863" y="131859"/>
                </a:lnTo>
                <a:lnTo>
                  <a:pt x="107500" y="76799"/>
                </a:lnTo>
                <a:lnTo>
                  <a:pt x="141668" y="54245"/>
                </a:lnTo>
                <a:lnTo>
                  <a:pt x="180891" y="35301"/>
                </a:lnTo>
                <a:lnTo>
                  <a:pt x="225290" y="20186"/>
                </a:lnTo>
                <a:lnTo>
                  <a:pt x="274981" y="9118"/>
                </a:lnTo>
                <a:lnTo>
                  <a:pt x="330082" y="2317"/>
                </a:lnTo>
                <a:lnTo>
                  <a:pt x="390712" y="1"/>
                </a:lnTo>
                <a:close/>
              </a:path>
            </a:pathLst>
          </a:custGeom>
          <a:ln w="38100">
            <a:solidFill>
              <a:srgbClr val="2E333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941219" y="5857647"/>
            <a:ext cx="10106660" cy="454659"/>
            <a:chOff x="941219" y="5857647"/>
            <a:chExt cx="10106660" cy="454659"/>
          </a:xfrm>
        </p:grpSpPr>
        <p:sp>
          <p:nvSpPr>
            <p:cNvPr id="7" name="object 7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9816754" y="0"/>
                  </a:moveTo>
                  <a:lnTo>
                    <a:pt x="0" y="0"/>
                  </a:lnTo>
                  <a:lnTo>
                    <a:pt x="0" y="371576"/>
                  </a:lnTo>
                  <a:lnTo>
                    <a:pt x="9816754" y="371576"/>
                  </a:lnTo>
                  <a:lnTo>
                    <a:pt x="10024091" y="185788"/>
                  </a:lnTo>
                  <a:lnTo>
                    <a:pt x="9816754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0" y="0"/>
                  </a:moveTo>
                  <a:lnTo>
                    <a:pt x="9816754" y="0"/>
                  </a:lnTo>
                  <a:lnTo>
                    <a:pt x="10024090" y="185789"/>
                  </a:lnTo>
                  <a:lnTo>
                    <a:pt x="9816754" y="371576"/>
                  </a:lnTo>
                  <a:lnTo>
                    <a:pt x="0" y="371576"/>
                  </a:lnTo>
                  <a:lnTo>
                    <a:pt x="0" y="0"/>
                  </a:lnTo>
                  <a:close/>
                </a:path>
              </a:pathLst>
            </a:custGeom>
            <a:ln w="82550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862113" y="5105674"/>
            <a:ext cx="5922010" cy="1132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YOU</a:t>
            </a:r>
            <a:r>
              <a:rPr sz="1800" b="1" spc="-10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ARE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HERE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spc="-15" dirty="0">
                <a:solidFill>
                  <a:srgbClr val="595959"/>
                </a:solidFill>
                <a:latin typeface="Arial"/>
                <a:cs typeface="Arial"/>
              </a:rPr>
              <a:t>STANDARDIZED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 JOINT</a:t>
            </a:r>
            <a:r>
              <a:rPr sz="1800" b="1" spc="-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CURRICULUM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448661" y="1514079"/>
            <a:ext cx="2580005" cy="437515"/>
          </a:xfrm>
          <a:custGeom>
            <a:avLst/>
            <a:gdLst/>
            <a:ahLst/>
            <a:cxnLst/>
            <a:rect l="l" t="t" r="r" b="b"/>
            <a:pathLst>
              <a:path w="2580004" h="437514">
                <a:moveTo>
                  <a:pt x="2579485" y="0"/>
                </a:moveTo>
                <a:lnTo>
                  <a:pt x="0" y="0"/>
                </a:lnTo>
                <a:lnTo>
                  <a:pt x="0" y="437068"/>
                </a:lnTo>
                <a:lnTo>
                  <a:pt x="2579485" y="437068"/>
                </a:lnTo>
                <a:lnTo>
                  <a:pt x="257948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528433" y="1111528"/>
            <a:ext cx="9135745" cy="803275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TACTICAL</a:t>
            </a:r>
            <a:r>
              <a:rPr sz="18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COMBAT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CASUALTY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CARE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(TCCC)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ROLE-BASED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TRAINING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SPECTRUM</a:t>
            </a:r>
            <a:endParaRPr sz="1800">
              <a:latin typeface="Arial"/>
              <a:cs typeface="Arial"/>
            </a:endParaRPr>
          </a:p>
          <a:p>
            <a:pPr marR="707390" algn="ctr">
              <a:lnSpc>
                <a:spcPct val="100000"/>
              </a:lnSpc>
              <a:spcBef>
                <a:spcPts val="620"/>
              </a:spcBef>
            </a:pPr>
            <a:r>
              <a:rPr sz="2400" b="1" spc="-5" dirty="0">
                <a:latin typeface="Arial"/>
                <a:cs typeface="Arial"/>
              </a:rPr>
              <a:t>ROLE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CARE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508911" y="1942682"/>
            <a:ext cx="2519680" cy="617855"/>
            <a:chOff x="2508911" y="1942682"/>
            <a:chExt cx="2519680" cy="617855"/>
          </a:xfrm>
        </p:grpSpPr>
        <p:sp>
          <p:nvSpPr>
            <p:cNvPr id="13" name="object 13"/>
            <p:cNvSpPr/>
            <p:nvPr/>
          </p:nvSpPr>
          <p:spPr>
            <a:xfrm>
              <a:off x="2521611" y="2219692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882706" y="1942682"/>
              <a:ext cx="1771650" cy="617855"/>
            </a:xfrm>
            <a:custGeom>
              <a:avLst/>
              <a:gdLst/>
              <a:ahLst/>
              <a:cxnLst/>
              <a:rect l="l" t="t" r="r" b="b"/>
              <a:pathLst>
                <a:path w="1771650" h="617855">
                  <a:moveTo>
                    <a:pt x="1771656" y="0"/>
                  </a:moveTo>
                  <a:lnTo>
                    <a:pt x="0" y="0"/>
                  </a:lnTo>
                  <a:lnTo>
                    <a:pt x="0" y="617361"/>
                  </a:lnTo>
                  <a:lnTo>
                    <a:pt x="1771656" y="617361"/>
                  </a:lnTo>
                  <a:lnTo>
                    <a:pt x="17716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2983249" y="1957880"/>
            <a:ext cx="157480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73660" marR="5080" indent="-61594">
              <a:lnSpc>
                <a:spcPts val="2100"/>
              </a:lnSpc>
              <a:spcBef>
                <a:spcPts val="219"/>
              </a:spcBef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NMED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I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CAL  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PERSONNEL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109158" y="1928324"/>
            <a:ext cx="7052309" cy="3497579"/>
            <a:chOff x="2109158" y="1928324"/>
            <a:chExt cx="7052309" cy="3497579"/>
          </a:xfrm>
        </p:grpSpPr>
        <p:sp>
          <p:nvSpPr>
            <p:cNvPr id="17" name="object 17"/>
            <p:cNvSpPr/>
            <p:nvPr/>
          </p:nvSpPr>
          <p:spPr>
            <a:xfrm>
              <a:off x="7680660" y="5169498"/>
              <a:ext cx="220979" cy="255904"/>
            </a:xfrm>
            <a:custGeom>
              <a:avLst/>
              <a:gdLst/>
              <a:ahLst/>
              <a:cxnLst/>
              <a:rect l="l" t="t" r="r" b="b"/>
              <a:pathLst>
                <a:path w="220979" h="255904">
                  <a:moveTo>
                    <a:pt x="220510" y="0"/>
                  </a:moveTo>
                  <a:lnTo>
                    <a:pt x="0" y="127895"/>
                  </a:lnTo>
                  <a:lnTo>
                    <a:pt x="220510" y="255791"/>
                  </a:lnTo>
                  <a:lnTo>
                    <a:pt x="220510" y="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35109" y="2584301"/>
              <a:ext cx="1525949" cy="233488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839023" y="2584301"/>
              <a:ext cx="1547097" cy="236724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109158" y="2584302"/>
              <a:ext cx="1547096" cy="2367243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6224278" y="2203095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685508" y="1928324"/>
              <a:ext cx="1635125" cy="591820"/>
            </a:xfrm>
            <a:custGeom>
              <a:avLst/>
              <a:gdLst/>
              <a:ahLst/>
              <a:cxnLst/>
              <a:rect l="l" t="t" r="r" b="b"/>
              <a:pathLst>
                <a:path w="1635125" h="591819">
                  <a:moveTo>
                    <a:pt x="1634933" y="0"/>
                  </a:moveTo>
                  <a:lnTo>
                    <a:pt x="0" y="0"/>
                  </a:lnTo>
                  <a:lnTo>
                    <a:pt x="0" y="591439"/>
                  </a:lnTo>
                  <a:lnTo>
                    <a:pt x="1634933" y="591439"/>
                  </a:lnTo>
                  <a:lnTo>
                    <a:pt x="16349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6778969" y="1943522"/>
            <a:ext cx="1448435" cy="54102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 indent="192405">
              <a:lnSpc>
                <a:spcPts val="1900"/>
              </a:lnSpc>
              <a:spcBef>
                <a:spcPts val="380"/>
              </a:spcBef>
            </a:pP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MEDICAL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 PERS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NNEL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24" name="object 2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559709" y="2561982"/>
            <a:ext cx="1933028" cy="295776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7:</a:t>
            </a:r>
            <a:r>
              <a:rPr spc="-80" dirty="0"/>
              <a:t> </a:t>
            </a:r>
            <a:r>
              <a:rPr spc="-5" dirty="0"/>
              <a:t>Airway Management</a:t>
            </a:r>
            <a:r>
              <a:rPr spc="-10" dirty="0"/>
              <a:t> </a:t>
            </a:r>
            <a:r>
              <a:rPr spc="-5" dirty="0"/>
              <a:t>in</a:t>
            </a:r>
            <a:r>
              <a:rPr spc="-10" dirty="0"/>
              <a:t> </a:t>
            </a:r>
            <a:r>
              <a:rPr spc="-5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3</a:t>
            </a:r>
            <a:endParaRPr sz="1200">
              <a:latin typeface="Arial MT"/>
              <a:cs typeface="Arial MT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72409" y="1254500"/>
            <a:ext cx="11322685" cy="4660900"/>
            <a:chOff x="472409" y="1254500"/>
            <a:chExt cx="11322685" cy="4660900"/>
          </a:xfrm>
        </p:grpSpPr>
        <p:sp>
          <p:nvSpPr>
            <p:cNvPr id="6" name="object 6"/>
            <p:cNvSpPr/>
            <p:nvPr/>
          </p:nvSpPr>
          <p:spPr>
            <a:xfrm>
              <a:off x="486697" y="1268788"/>
              <a:ext cx="11294110" cy="4632325"/>
            </a:xfrm>
            <a:custGeom>
              <a:avLst/>
              <a:gdLst/>
              <a:ahLst/>
              <a:cxnLst/>
              <a:rect l="l" t="t" r="r" b="b"/>
              <a:pathLst>
                <a:path w="11294110" h="4632325">
                  <a:moveTo>
                    <a:pt x="147983" y="0"/>
                  </a:moveTo>
                  <a:lnTo>
                    <a:pt x="11145652" y="0"/>
                  </a:lnTo>
                  <a:lnTo>
                    <a:pt x="11192425" y="7544"/>
                  </a:lnTo>
                  <a:lnTo>
                    <a:pt x="11233048" y="28552"/>
                  </a:lnTo>
                  <a:lnTo>
                    <a:pt x="11265082" y="60586"/>
                  </a:lnTo>
                  <a:lnTo>
                    <a:pt x="11286090" y="101209"/>
                  </a:lnTo>
                  <a:lnTo>
                    <a:pt x="11293635" y="147983"/>
                  </a:lnTo>
                  <a:lnTo>
                    <a:pt x="11293635" y="4483728"/>
                  </a:lnTo>
                  <a:lnTo>
                    <a:pt x="11286090" y="4530502"/>
                  </a:lnTo>
                  <a:lnTo>
                    <a:pt x="11265082" y="4571125"/>
                  </a:lnTo>
                  <a:lnTo>
                    <a:pt x="11233048" y="4603159"/>
                  </a:lnTo>
                  <a:lnTo>
                    <a:pt x="11192425" y="4624167"/>
                  </a:lnTo>
                  <a:lnTo>
                    <a:pt x="11145652" y="4631711"/>
                  </a:lnTo>
                  <a:lnTo>
                    <a:pt x="147983" y="4631711"/>
                  </a:lnTo>
                  <a:lnTo>
                    <a:pt x="101209" y="4624167"/>
                  </a:lnTo>
                  <a:lnTo>
                    <a:pt x="60586" y="4603159"/>
                  </a:lnTo>
                  <a:lnTo>
                    <a:pt x="28552" y="4571125"/>
                  </a:lnTo>
                  <a:lnTo>
                    <a:pt x="7544" y="4530502"/>
                  </a:lnTo>
                  <a:lnTo>
                    <a:pt x="0" y="4483728"/>
                  </a:lnTo>
                  <a:lnTo>
                    <a:pt x="0" y="147983"/>
                  </a:lnTo>
                  <a:lnTo>
                    <a:pt x="7544" y="101209"/>
                  </a:lnTo>
                  <a:lnTo>
                    <a:pt x="28552" y="60586"/>
                  </a:lnTo>
                  <a:lnTo>
                    <a:pt x="60586" y="28552"/>
                  </a:lnTo>
                  <a:lnTo>
                    <a:pt x="101209" y="7544"/>
                  </a:lnTo>
                  <a:lnTo>
                    <a:pt x="147983" y="0"/>
                  </a:lnTo>
                  <a:close/>
                </a:path>
              </a:pathLst>
            </a:custGeom>
            <a:ln w="28575">
              <a:solidFill>
                <a:srgbClr val="D8D9D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706457" y="1914262"/>
              <a:ext cx="10863580" cy="0"/>
            </a:xfrm>
            <a:custGeom>
              <a:avLst/>
              <a:gdLst/>
              <a:ahLst/>
              <a:cxnLst/>
              <a:rect l="l" t="t" r="r" b="b"/>
              <a:pathLst>
                <a:path w="10863580">
                  <a:moveTo>
                    <a:pt x="0" y="0"/>
                  </a:moveTo>
                  <a:lnTo>
                    <a:pt x="10863277" y="0"/>
                  </a:lnTo>
                </a:path>
              </a:pathLst>
            </a:custGeom>
            <a:ln w="28575">
              <a:solidFill>
                <a:srgbClr val="8A8C8C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685311" y="1342929"/>
            <a:ext cx="307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08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857794" y="6458574"/>
            <a:ext cx="213609" cy="213609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5697515" y="6459345"/>
            <a:ext cx="219075" cy="219075"/>
            <a:chOff x="5697515" y="6459345"/>
            <a:chExt cx="219075" cy="219075"/>
          </a:xfrm>
        </p:grpSpPr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03865" y="6465695"/>
              <a:ext cx="205988" cy="20598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697515" y="6459345"/>
              <a:ext cx="218688" cy="218688"/>
            </a:xfrm>
            <a:prstGeom prst="rect">
              <a:avLst/>
            </a:prstGeom>
          </p:spPr>
        </p:pic>
      </p:grpSp>
      <p:grpSp>
        <p:nvGrpSpPr>
          <p:cNvPr id="13" name="object 13"/>
          <p:cNvGrpSpPr/>
          <p:nvPr/>
        </p:nvGrpSpPr>
        <p:grpSpPr>
          <a:xfrm>
            <a:off x="741955" y="2022332"/>
            <a:ext cx="191135" cy="3742690"/>
            <a:chOff x="741955" y="2022332"/>
            <a:chExt cx="191135" cy="3742690"/>
          </a:xfrm>
        </p:grpSpPr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41956" y="2452913"/>
              <a:ext cx="183080" cy="18308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41956" y="2022332"/>
              <a:ext cx="183080" cy="18308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48306" y="2835012"/>
              <a:ext cx="170380" cy="170379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41956" y="2828662"/>
              <a:ext cx="183080" cy="18308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48305" y="3060394"/>
              <a:ext cx="170380" cy="17038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41956" y="3054043"/>
              <a:ext cx="183080" cy="18308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43095" y="2236364"/>
              <a:ext cx="183080" cy="18308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50502" y="3265634"/>
              <a:ext cx="170379" cy="17038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44151" y="3259284"/>
              <a:ext cx="183080" cy="18308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49223" y="3480625"/>
              <a:ext cx="170380" cy="170379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42872" y="3474275"/>
              <a:ext cx="183080" cy="183080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749222" y="3706007"/>
              <a:ext cx="170380" cy="170379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42871" y="3699657"/>
              <a:ext cx="183080" cy="18308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46604" y="4343981"/>
              <a:ext cx="183080" cy="18308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48304" y="4715776"/>
              <a:ext cx="170380" cy="17038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41955" y="4709426"/>
              <a:ext cx="183080" cy="18308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41955" y="4920738"/>
              <a:ext cx="183080" cy="18308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755066" y="3925863"/>
              <a:ext cx="170380" cy="170379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748716" y="3919513"/>
              <a:ext cx="183080" cy="183080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48716" y="4138032"/>
              <a:ext cx="183080" cy="183080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756346" y="5147600"/>
              <a:ext cx="170380" cy="170380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749997" y="5141250"/>
              <a:ext cx="183080" cy="183080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48718" y="5356241"/>
              <a:ext cx="183080" cy="183080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48716" y="5581623"/>
              <a:ext cx="183080" cy="183080"/>
            </a:xfrm>
            <a:prstGeom prst="rect">
              <a:avLst/>
            </a:prstGeom>
          </p:spPr>
        </p:pic>
      </p:grpSp>
      <p:sp>
        <p:nvSpPr>
          <p:cNvPr id="38" name="object 38"/>
          <p:cNvSpPr txBox="1"/>
          <p:nvPr/>
        </p:nvSpPr>
        <p:spPr>
          <a:xfrm>
            <a:off x="1103470" y="811673"/>
            <a:ext cx="9484360" cy="1012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69215" algn="ctr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505050"/>
                </a:solidFill>
                <a:latin typeface="Arial"/>
                <a:cs typeface="Arial"/>
              </a:rPr>
              <a:t>1</a:t>
            </a:r>
            <a:r>
              <a:rPr sz="2400" b="1" spc="-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505050"/>
                </a:solidFill>
                <a:latin typeface="Arial"/>
                <a:cs typeface="Arial"/>
              </a:rPr>
              <a:t>x</a:t>
            </a:r>
            <a:r>
              <a:rPr sz="2400" b="1" spc="-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TERMINAL</a:t>
            </a:r>
            <a:r>
              <a:rPr sz="2400" b="1" spc="-4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LEARNING OBJECTIVES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1630"/>
              </a:lnSpc>
              <a:spcBef>
                <a:spcPts val="1635"/>
              </a:spcBef>
            </a:pP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Given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a</a:t>
            </a:r>
            <a:r>
              <a:rPr sz="16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combat</a:t>
            </a:r>
            <a:r>
              <a:rPr sz="160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or</a:t>
            </a:r>
            <a:r>
              <a:rPr sz="16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noncombat</a:t>
            </a:r>
            <a:r>
              <a:rPr sz="160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scenario,</a:t>
            </a:r>
            <a:r>
              <a:rPr sz="160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perform</a:t>
            </a:r>
            <a:r>
              <a:rPr sz="16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airway</a:t>
            </a:r>
            <a:r>
              <a:rPr sz="16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management</a:t>
            </a:r>
            <a:r>
              <a:rPr sz="160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during</a:t>
            </a:r>
            <a:r>
              <a:rPr sz="160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20" dirty="0">
                <a:solidFill>
                  <a:srgbClr val="2E3334"/>
                </a:solidFill>
                <a:latin typeface="Arial"/>
                <a:cs typeface="Arial"/>
              </a:rPr>
              <a:t>Tactical</a:t>
            </a:r>
            <a:r>
              <a:rPr sz="160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Field</a:t>
            </a:r>
            <a:r>
              <a:rPr sz="160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Care</a:t>
            </a:r>
            <a:r>
              <a:rPr sz="16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in </a:t>
            </a:r>
            <a:r>
              <a:rPr sz="1600" b="1" spc="-43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accordance with CoTCCC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Guidelines.</a:t>
            </a:r>
            <a:endParaRPr sz="160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91999" y="5874294"/>
            <a:ext cx="7808595" cy="790575"/>
          </a:xfrm>
          <a:prstGeom prst="rect">
            <a:avLst/>
          </a:prstGeom>
        </p:spPr>
        <p:txBody>
          <a:bodyPr vert="horz" wrap="square" lIns="0" tIns="130175" rIns="0" bIns="0" rtlCol="0">
            <a:spAutoFit/>
          </a:bodyPr>
          <a:lstStyle/>
          <a:p>
            <a:pPr marL="1833880">
              <a:lnSpc>
                <a:spcPct val="100000"/>
              </a:lnSpc>
              <a:spcBef>
                <a:spcPts val="1025"/>
              </a:spcBef>
            </a:pPr>
            <a:r>
              <a:rPr sz="2400" b="1" spc="-5" dirty="0">
                <a:solidFill>
                  <a:srgbClr val="505050"/>
                </a:solidFill>
                <a:latin typeface="Arial"/>
                <a:cs typeface="Arial"/>
              </a:rPr>
              <a:t>16</a:t>
            </a:r>
            <a:r>
              <a:rPr sz="2400" b="1" dirty="0">
                <a:solidFill>
                  <a:srgbClr val="505050"/>
                </a:solidFill>
                <a:latin typeface="Arial"/>
                <a:cs typeface="Arial"/>
              </a:rPr>
              <a:t> x</a:t>
            </a:r>
            <a:r>
              <a:rPr sz="2400" b="1" spc="-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ENABLING LEARNING OBJECTIVES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35"/>
              </a:spcBef>
              <a:tabLst>
                <a:tab pos="3139440" algn="l"/>
                <a:tab pos="5020310" algn="l"/>
              </a:tabLst>
            </a:pP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</a:t>
            </a:r>
            <a:r>
              <a:rPr sz="14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b="1" spc="-15" dirty="0">
                <a:solidFill>
                  <a:srgbClr val="2E3334"/>
                </a:solidFill>
                <a:latin typeface="Arial"/>
                <a:cs typeface="Arial"/>
              </a:rPr>
              <a:t>Terminal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Learning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Objectives	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 Cognitive ELOs	=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Performance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17813" y="6407165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#</a:t>
            </a:r>
            <a:endParaRPr sz="200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012435" y="1985409"/>
            <a:ext cx="8688705" cy="3524885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98145" lvl="1" indent="-386080">
              <a:lnSpc>
                <a:spcPct val="100000"/>
              </a:lnSpc>
              <a:spcBef>
                <a:spcPts val="220"/>
              </a:spcBef>
              <a:buFont typeface="Arial"/>
              <a:buAutoNum type="arabicPeriod"/>
              <a:tabLst>
                <a:tab pos="398145" algn="l"/>
                <a:tab pos="398780" algn="l"/>
              </a:tabLst>
            </a:pPr>
            <a:r>
              <a:rPr sz="1200" dirty="0">
                <a:latin typeface="Arial MT"/>
                <a:cs typeface="Arial MT"/>
              </a:rPr>
              <a:t>Identify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signs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of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an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airway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obstruction.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(ASM</a:t>
            </a:r>
            <a:r>
              <a:rPr sz="1200" spc="-3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T5:E20)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5"/>
              </a:spcBef>
              <a:buFont typeface="Arial"/>
              <a:buAutoNum type="arabicPeriod"/>
              <a:tabLst>
                <a:tab pos="398145" algn="l"/>
                <a:tab pos="398780" algn="l"/>
              </a:tabLst>
            </a:pPr>
            <a:r>
              <a:rPr sz="1200" dirty="0">
                <a:latin typeface="Arial MT"/>
                <a:cs typeface="Arial MT"/>
              </a:rPr>
              <a:t>Identify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spinal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immobilization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considerations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for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casualties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with</a:t>
            </a:r>
            <a:r>
              <a:rPr sz="1200" spc="-5" dirty="0">
                <a:latin typeface="Arial MT"/>
                <a:cs typeface="Arial MT"/>
              </a:rPr>
              <a:t> suspected </a:t>
            </a:r>
            <a:r>
              <a:rPr sz="1200" dirty="0">
                <a:latin typeface="Arial MT"/>
                <a:cs typeface="Arial MT"/>
              </a:rPr>
              <a:t>cervical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spine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injuries.</a:t>
            </a:r>
            <a:endParaRPr sz="1200">
              <a:latin typeface="Arial MT"/>
              <a:cs typeface="Arial MT"/>
            </a:endParaRPr>
          </a:p>
          <a:p>
            <a:pPr marL="398145" marR="5080" lvl="1" indent="-386080">
              <a:lnSpc>
                <a:spcPts val="1260"/>
              </a:lnSpc>
              <a:spcBef>
                <a:spcPts val="315"/>
              </a:spcBef>
              <a:buFont typeface="Arial"/>
              <a:buAutoNum type="arabicPeriod"/>
              <a:tabLst>
                <a:tab pos="398145" algn="l"/>
                <a:tab pos="398780" algn="l"/>
              </a:tabLst>
            </a:pPr>
            <a:r>
              <a:rPr sz="1200" dirty="0">
                <a:latin typeface="Arial MT"/>
                <a:cs typeface="Arial MT"/>
              </a:rPr>
              <a:t>Describe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the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progressive</a:t>
            </a:r>
            <a:r>
              <a:rPr sz="1200" spc="-5" dirty="0">
                <a:latin typeface="Arial MT"/>
                <a:cs typeface="Arial MT"/>
              </a:rPr>
              <a:t> strategies </a:t>
            </a:r>
            <a:r>
              <a:rPr sz="1200" dirty="0">
                <a:latin typeface="Arial MT"/>
                <a:cs typeface="Arial MT"/>
              </a:rPr>
              <a:t>for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airway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management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and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the indications,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contraindications,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and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limitations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of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airway </a:t>
            </a:r>
            <a:r>
              <a:rPr sz="1200" spc="-32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management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techniques in</a:t>
            </a:r>
            <a:r>
              <a:rPr sz="1200" spc="-25" dirty="0">
                <a:latin typeface="Arial MT"/>
                <a:cs typeface="Arial MT"/>
              </a:rPr>
              <a:t> </a:t>
            </a:r>
            <a:r>
              <a:rPr sz="1200" spc="-20" dirty="0">
                <a:latin typeface="Arial MT"/>
                <a:cs typeface="Arial MT"/>
              </a:rPr>
              <a:t>Tactical</a:t>
            </a:r>
            <a:r>
              <a:rPr sz="1200" dirty="0">
                <a:latin typeface="Arial MT"/>
                <a:cs typeface="Arial MT"/>
              </a:rPr>
              <a:t> Field Care.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0"/>
              </a:spcBef>
              <a:buFont typeface="Arial"/>
              <a:buAutoNum type="arabicPeriod"/>
              <a:tabLst>
                <a:tab pos="398145" algn="l"/>
                <a:tab pos="398780" algn="l"/>
              </a:tabLst>
            </a:pPr>
            <a:r>
              <a:rPr sz="1200" spc="-5" dirty="0">
                <a:latin typeface="Arial MT"/>
                <a:cs typeface="Arial MT"/>
              </a:rPr>
              <a:t>Demonstrate </a:t>
            </a:r>
            <a:r>
              <a:rPr sz="1200" dirty="0">
                <a:latin typeface="Arial MT"/>
                <a:cs typeface="Arial MT"/>
              </a:rPr>
              <a:t>the placement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of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 casualty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 the recovery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position in</a:t>
            </a:r>
            <a:r>
              <a:rPr sz="1200" spc="-30" dirty="0">
                <a:latin typeface="Arial MT"/>
                <a:cs typeface="Arial MT"/>
              </a:rPr>
              <a:t> </a:t>
            </a:r>
            <a:r>
              <a:rPr sz="1200" spc="-20" dirty="0">
                <a:latin typeface="Arial MT"/>
                <a:cs typeface="Arial MT"/>
              </a:rPr>
              <a:t>Tactical</a:t>
            </a:r>
            <a:r>
              <a:rPr sz="1200" dirty="0">
                <a:latin typeface="Arial MT"/>
                <a:cs typeface="Arial MT"/>
              </a:rPr>
              <a:t> Field Care.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(CLS</a:t>
            </a:r>
            <a:r>
              <a:rPr sz="1200" spc="-2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T8:E47)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0"/>
              </a:spcBef>
              <a:buFont typeface="Arial"/>
              <a:buAutoNum type="arabicPeriod"/>
              <a:tabLst>
                <a:tab pos="398145" algn="l"/>
                <a:tab pos="398780" algn="l"/>
              </a:tabLst>
            </a:pPr>
            <a:r>
              <a:rPr sz="1200" spc="-5" dirty="0">
                <a:latin typeface="Arial MT"/>
                <a:cs typeface="Arial MT"/>
              </a:rPr>
              <a:t>Demonstrate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opening</a:t>
            </a:r>
            <a:r>
              <a:rPr sz="1200" spc="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the</a:t>
            </a:r>
            <a:r>
              <a:rPr sz="1200" spc="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airway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with</a:t>
            </a:r>
            <a:r>
              <a:rPr sz="1200" spc="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the</a:t>
            </a:r>
            <a:r>
              <a:rPr sz="1200" spc="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head-tilt/chin-lift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or </a:t>
            </a:r>
            <a:r>
              <a:rPr sz="1200" spc="-5" dirty="0">
                <a:latin typeface="Arial MT"/>
                <a:cs typeface="Arial MT"/>
              </a:rPr>
              <a:t>jaw-thrust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spc="-10" dirty="0">
                <a:latin typeface="Arial MT"/>
                <a:cs typeface="Arial MT"/>
              </a:rPr>
              <a:t>maneuver.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(CLS</a:t>
            </a:r>
            <a:r>
              <a:rPr sz="1200" spc="-2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T8:E46)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5"/>
              </a:spcBef>
              <a:buFont typeface="Arial"/>
              <a:buAutoNum type="arabicPeriod"/>
              <a:tabLst>
                <a:tab pos="398145" algn="l"/>
                <a:tab pos="398780" algn="l"/>
              </a:tabLst>
            </a:pPr>
            <a:r>
              <a:rPr sz="1200" spc="-5" dirty="0">
                <a:latin typeface="Arial MT"/>
                <a:cs typeface="Arial MT"/>
              </a:rPr>
              <a:t>Demonstrate</a:t>
            </a:r>
            <a:r>
              <a:rPr sz="1200" dirty="0">
                <a:latin typeface="Arial MT"/>
                <a:cs typeface="Arial MT"/>
              </a:rPr>
              <a:t> the </a:t>
            </a:r>
            <a:r>
              <a:rPr sz="1200" spc="-5" dirty="0">
                <a:latin typeface="Arial MT"/>
                <a:cs typeface="Arial MT"/>
              </a:rPr>
              <a:t>insertion</a:t>
            </a:r>
            <a:r>
              <a:rPr sz="1200" dirty="0">
                <a:latin typeface="Arial MT"/>
                <a:cs typeface="Arial MT"/>
              </a:rPr>
              <a:t> of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 nasopharyngeal airway in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 casualty in</a:t>
            </a:r>
            <a:r>
              <a:rPr sz="1200" spc="-25" dirty="0">
                <a:latin typeface="Arial MT"/>
                <a:cs typeface="Arial MT"/>
              </a:rPr>
              <a:t> </a:t>
            </a:r>
            <a:r>
              <a:rPr sz="1200" spc="-20" dirty="0">
                <a:latin typeface="Arial MT"/>
                <a:cs typeface="Arial MT"/>
              </a:rPr>
              <a:t>Tactical</a:t>
            </a:r>
            <a:r>
              <a:rPr sz="1200" dirty="0">
                <a:latin typeface="Arial MT"/>
                <a:cs typeface="Arial MT"/>
              </a:rPr>
              <a:t> Field Care.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(CLS</a:t>
            </a:r>
            <a:r>
              <a:rPr sz="1200" spc="-2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T8:E48)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5"/>
              </a:spcBef>
              <a:buFont typeface="Arial"/>
              <a:buAutoNum type="arabicPeriod"/>
              <a:tabLst>
                <a:tab pos="398145" algn="l"/>
                <a:tab pos="398780" algn="l"/>
              </a:tabLst>
            </a:pPr>
            <a:r>
              <a:rPr sz="1200" spc="-5" dirty="0">
                <a:latin typeface="Arial MT"/>
                <a:cs typeface="Arial MT"/>
              </a:rPr>
              <a:t>Demonstrate</a:t>
            </a:r>
            <a:r>
              <a:rPr sz="120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suctioning</a:t>
            </a:r>
            <a:r>
              <a:rPr sz="1200" dirty="0">
                <a:latin typeface="Arial MT"/>
                <a:cs typeface="Arial MT"/>
              </a:rPr>
              <a:t> the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airway of a casualty with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 Manual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Suction</a:t>
            </a:r>
            <a:r>
              <a:rPr sz="1200" dirty="0">
                <a:latin typeface="Arial MT"/>
                <a:cs typeface="Arial MT"/>
              </a:rPr>
              <a:t> Unit.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5"/>
              </a:spcBef>
              <a:buFont typeface="Arial"/>
              <a:buAutoNum type="arabicPeriod"/>
              <a:tabLst>
                <a:tab pos="398145" algn="l"/>
                <a:tab pos="398780" algn="l"/>
              </a:tabLst>
            </a:pPr>
            <a:r>
              <a:rPr sz="1200" spc="-5" dirty="0">
                <a:latin typeface="Arial MT"/>
                <a:cs typeface="Arial MT"/>
              </a:rPr>
              <a:t>Demonstrate</a:t>
            </a:r>
            <a:r>
              <a:rPr sz="120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suctioning</a:t>
            </a:r>
            <a:r>
              <a:rPr sz="1200" dirty="0">
                <a:latin typeface="Arial MT"/>
                <a:cs typeface="Arial MT"/>
              </a:rPr>
              <a:t> the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airway of a casualty with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 Mechanical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Suction</a:t>
            </a:r>
            <a:r>
              <a:rPr sz="1200" dirty="0">
                <a:latin typeface="Arial MT"/>
                <a:cs typeface="Arial MT"/>
              </a:rPr>
              <a:t> Unit.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5"/>
              </a:spcBef>
              <a:buFont typeface="Arial"/>
              <a:buAutoNum type="arabicPeriod"/>
              <a:tabLst>
                <a:tab pos="398145" algn="l"/>
                <a:tab pos="398780" algn="l"/>
              </a:tabLst>
            </a:pPr>
            <a:r>
              <a:rPr sz="1200" spc="-5" dirty="0">
                <a:latin typeface="Arial MT"/>
                <a:cs typeface="Arial MT"/>
              </a:rPr>
              <a:t>Demonstrate</a:t>
            </a:r>
            <a:r>
              <a:rPr sz="1200" dirty="0">
                <a:latin typeface="Arial MT"/>
                <a:cs typeface="Arial MT"/>
              </a:rPr>
              <a:t> the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insertion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of a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CoTCCC-recommended </a:t>
            </a:r>
            <a:r>
              <a:rPr sz="1200" spc="-5" dirty="0">
                <a:latin typeface="Arial MT"/>
                <a:cs typeface="Arial MT"/>
              </a:rPr>
              <a:t>extraglottic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airway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trauma casualty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</a:t>
            </a:r>
            <a:r>
              <a:rPr sz="1200" spc="-20" dirty="0">
                <a:latin typeface="Arial MT"/>
                <a:cs typeface="Arial MT"/>
              </a:rPr>
              <a:t> Tactical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Field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Care.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0"/>
              </a:spcBef>
              <a:buFont typeface="Arial"/>
              <a:buAutoNum type="arabicPeriod"/>
              <a:tabLst>
                <a:tab pos="398780" algn="l"/>
              </a:tabLst>
            </a:pPr>
            <a:r>
              <a:rPr sz="1200" dirty="0">
                <a:latin typeface="Arial MT"/>
                <a:cs typeface="Arial MT"/>
              </a:rPr>
              <a:t>Identify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the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indications,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contraindications,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and techniques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for</a:t>
            </a:r>
            <a:r>
              <a:rPr sz="1200" spc="-5" dirty="0">
                <a:latin typeface="Arial MT"/>
                <a:cs typeface="Arial MT"/>
              </a:rPr>
              <a:t> performing </a:t>
            </a:r>
            <a:r>
              <a:rPr sz="1200" dirty="0">
                <a:latin typeface="Arial MT"/>
                <a:cs typeface="Arial MT"/>
              </a:rPr>
              <a:t>cricothyroidotomy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</a:t>
            </a:r>
            <a:r>
              <a:rPr sz="1200" spc="-30" dirty="0">
                <a:latin typeface="Arial MT"/>
                <a:cs typeface="Arial MT"/>
              </a:rPr>
              <a:t> </a:t>
            </a:r>
            <a:r>
              <a:rPr sz="1200" spc="-20" dirty="0">
                <a:latin typeface="Arial MT"/>
                <a:cs typeface="Arial MT"/>
              </a:rPr>
              <a:t>Tactical</a:t>
            </a:r>
            <a:r>
              <a:rPr sz="1200" dirty="0">
                <a:latin typeface="Arial MT"/>
                <a:cs typeface="Arial MT"/>
              </a:rPr>
              <a:t> Field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Care.</a:t>
            </a:r>
            <a:endParaRPr sz="1200">
              <a:latin typeface="Arial MT"/>
              <a:cs typeface="Arial MT"/>
            </a:endParaRPr>
          </a:p>
          <a:p>
            <a:pPr marL="398145" marR="5080" lvl="1" indent="-386080">
              <a:lnSpc>
                <a:spcPts val="1260"/>
              </a:lnSpc>
              <a:spcBef>
                <a:spcPts val="320"/>
              </a:spcBef>
              <a:buFont typeface="Arial"/>
              <a:buAutoNum type="arabicPeriod"/>
              <a:tabLst>
                <a:tab pos="398780" algn="l"/>
              </a:tabLst>
            </a:pPr>
            <a:r>
              <a:rPr sz="1200" dirty="0">
                <a:latin typeface="Arial MT"/>
                <a:cs typeface="Arial MT"/>
              </a:rPr>
              <a:t>Identify the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indications, contraindications,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and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administration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methods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of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lidocaine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as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 local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anesthesia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when</a:t>
            </a:r>
            <a:r>
              <a:rPr sz="1200" spc="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performing</a:t>
            </a:r>
            <a:r>
              <a:rPr sz="1200" dirty="0">
                <a:latin typeface="Arial MT"/>
                <a:cs typeface="Arial MT"/>
              </a:rPr>
              <a:t> a </a:t>
            </a:r>
            <a:r>
              <a:rPr sz="1200" spc="-31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cricothyroidotomy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</a:t>
            </a:r>
            <a:r>
              <a:rPr sz="1200" spc="-25" dirty="0">
                <a:latin typeface="Arial MT"/>
                <a:cs typeface="Arial MT"/>
              </a:rPr>
              <a:t> </a:t>
            </a:r>
            <a:r>
              <a:rPr sz="1200" spc="-20" dirty="0">
                <a:latin typeface="Arial MT"/>
                <a:cs typeface="Arial MT"/>
              </a:rPr>
              <a:t>Tactical</a:t>
            </a:r>
            <a:r>
              <a:rPr sz="1200" dirty="0">
                <a:latin typeface="Arial MT"/>
                <a:cs typeface="Arial MT"/>
              </a:rPr>
              <a:t> Field Care.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15"/>
              </a:spcBef>
              <a:buFont typeface="Arial"/>
              <a:buAutoNum type="arabicPeriod"/>
              <a:tabLst>
                <a:tab pos="398780" algn="l"/>
              </a:tabLst>
            </a:pPr>
            <a:r>
              <a:rPr sz="1200" spc="-5" dirty="0">
                <a:latin typeface="Arial MT"/>
                <a:cs typeface="Arial MT"/>
              </a:rPr>
              <a:t>Demonstrate</a:t>
            </a:r>
            <a:r>
              <a:rPr sz="1200" dirty="0">
                <a:latin typeface="Arial MT"/>
                <a:cs typeface="Arial MT"/>
              </a:rPr>
              <a:t> the procedures for </a:t>
            </a:r>
            <a:r>
              <a:rPr sz="1200" spc="-5" dirty="0">
                <a:latin typeface="Arial MT"/>
                <a:cs typeface="Arial MT"/>
              </a:rPr>
              <a:t>performing</a:t>
            </a:r>
            <a:r>
              <a:rPr sz="1200" dirty="0">
                <a:latin typeface="Arial MT"/>
                <a:cs typeface="Arial MT"/>
              </a:rPr>
              <a:t> a cricothyroidotomy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</a:t>
            </a:r>
            <a:r>
              <a:rPr sz="1200" spc="-20" dirty="0">
                <a:latin typeface="Arial MT"/>
                <a:cs typeface="Arial MT"/>
              </a:rPr>
              <a:t> Tactical</a:t>
            </a:r>
            <a:r>
              <a:rPr sz="1200" dirty="0">
                <a:latin typeface="Arial MT"/>
                <a:cs typeface="Arial MT"/>
              </a:rPr>
              <a:t> Field Care.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0"/>
              </a:spcBef>
              <a:buFont typeface="Arial"/>
              <a:buAutoNum type="arabicPeriod"/>
              <a:tabLst>
                <a:tab pos="398780" algn="l"/>
              </a:tabLst>
            </a:pPr>
            <a:r>
              <a:rPr sz="1200" dirty="0">
                <a:latin typeface="Arial MT"/>
                <a:cs typeface="Arial MT"/>
              </a:rPr>
              <a:t>Describe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the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technique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for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ventilating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casualty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with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bag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valve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mask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(BVM)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</a:t>
            </a:r>
            <a:r>
              <a:rPr sz="1200" spc="-25" dirty="0">
                <a:latin typeface="Arial MT"/>
                <a:cs typeface="Arial MT"/>
              </a:rPr>
              <a:t> </a:t>
            </a:r>
            <a:r>
              <a:rPr sz="1200" spc="-20" dirty="0">
                <a:latin typeface="Arial MT"/>
                <a:cs typeface="Arial MT"/>
              </a:rPr>
              <a:t>Tactical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Field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Care.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5"/>
              </a:spcBef>
              <a:buFont typeface="Arial"/>
              <a:buAutoNum type="arabicPeriod"/>
              <a:tabLst>
                <a:tab pos="398780" algn="l"/>
              </a:tabLst>
            </a:pPr>
            <a:r>
              <a:rPr sz="1200" spc="-5" dirty="0">
                <a:latin typeface="Arial MT"/>
                <a:cs typeface="Arial MT"/>
              </a:rPr>
              <a:t>Demonstrate </a:t>
            </a:r>
            <a:r>
              <a:rPr sz="1200" dirty="0">
                <a:latin typeface="Arial MT"/>
                <a:cs typeface="Arial MT"/>
              </a:rPr>
              <a:t>ventilating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 casualty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with a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BVM in</a:t>
            </a:r>
            <a:r>
              <a:rPr sz="1200" spc="-30" dirty="0">
                <a:latin typeface="Arial MT"/>
                <a:cs typeface="Arial MT"/>
              </a:rPr>
              <a:t> </a:t>
            </a:r>
            <a:r>
              <a:rPr sz="1200" spc="-20" dirty="0">
                <a:latin typeface="Arial MT"/>
                <a:cs typeface="Arial MT"/>
              </a:rPr>
              <a:t>Tactical</a:t>
            </a:r>
            <a:r>
              <a:rPr sz="1200" dirty="0">
                <a:latin typeface="Arial MT"/>
                <a:cs typeface="Arial MT"/>
              </a:rPr>
              <a:t> Field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Care.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5"/>
              </a:spcBef>
              <a:buFont typeface="Arial"/>
              <a:buAutoNum type="arabicPeriod"/>
              <a:tabLst>
                <a:tab pos="398780" algn="l"/>
              </a:tabLst>
            </a:pPr>
            <a:r>
              <a:rPr sz="1200" dirty="0">
                <a:latin typeface="Arial MT"/>
                <a:cs typeface="Arial MT"/>
              </a:rPr>
              <a:t>Identify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the considerations,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indications,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and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limitations for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oxygen </a:t>
            </a:r>
            <a:r>
              <a:rPr sz="1200" spc="-5" dirty="0">
                <a:latin typeface="Arial MT"/>
                <a:cs typeface="Arial MT"/>
              </a:rPr>
              <a:t>administration </a:t>
            </a:r>
            <a:r>
              <a:rPr sz="1200" dirty="0">
                <a:latin typeface="Arial MT"/>
                <a:cs typeface="Arial MT"/>
              </a:rPr>
              <a:t>in</a:t>
            </a:r>
            <a:r>
              <a:rPr sz="1200" spc="-25" dirty="0">
                <a:latin typeface="Arial MT"/>
                <a:cs typeface="Arial MT"/>
              </a:rPr>
              <a:t> </a:t>
            </a:r>
            <a:r>
              <a:rPr sz="1200" spc="-20" dirty="0">
                <a:latin typeface="Arial MT"/>
                <a:cs typeface="Arial MT"/>
              </a:rPr>
              <a:t>Tactical</a:t>
            </a:r>
            <a:r>
              <a:rPr sz="1200" dirty="0">
                <a:latin typeface="Arial MT"/>
                <a:cs typeface="Arial MT"/>
              </a:rPr>
              <a:t> Field Care.</a:t>
            </a:r>
            <a:endParaRPr sz="1200">
              <a:latin typeface="Arial MT"/>
              <a:cs typeface="Arial MT"/>
            </a:endParaRPr>
          </a:p>
          <a:p>
            <a:pPr marL="398145" lvl="1" indent="-386080">
              <a:lnSpc>
                <a:spcPct val="100000"/>
              </a:lnSpc>
              <a:spcBef>
                <a:spcPts val="125"/>
              </a:spcBef>
              <a:buFont typeface="Arial"/>
              <a:buAutoNum type="arabicPeriod"/>
              <a:tabLst>
                <a:tab pos="398780" algn="l"/>
              </a:tabLst>
            </a:pPr>
            <a:r>
              <a:rPr sz="1200" dirty="0">
                <a:latin typeface="Arial MT"/>
                <a:cs typeface="Arial MT"/>
              </a:rPr>
              <a:t>Identify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the </a:t>
            </a:r>
            <a:r>
              <a:rPr sz="1200" spc="-5" dirty="0">
                <a:latin typeface="Arial MT"/>
                <a:cs typeface="Arial MT"/>
              </a:rPr>
              <a:t>importance,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considerations,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limitations,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and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application of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pulse oximetry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monitoring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</a:t>
            </a:r>
            <a:r>
              <a:rPr sz="1200" spc="-25" dirty="0">
                <a:latin typeface="Arial MT"/>
                <a:cs typeface="Arial MT"/>
              </a:rPr>
              <a:t> </a:t>
            </a:r>
            <a:r>
              <a:rPr sz="1200" spc="-20" dirty="0">
                <a:latin typeface="Arial MT"/>
                <a:cs typeface="Arial MT"/>
              </a:rPr>
              <a:t>Tactical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Field Care.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616667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526645" y="819122"/>
            <a:ext cx="31667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MARCH</a:t>
            </a:r>
            <a:r>
              <a:rPr sz="3600" spc="-90" dirty="0">
                <a:solidFill>
                  <a:srgbClr val="FFFFFF"/>
                </a:solidFill>
              </a:rPr>
              <a:t> </a:t>
            </a:r>
            <a:r>
              <a:rPr sz="3600" spc="-120" dirty="0">
                <a:solidFill>
                  <a:srgbClr val="FFFFFF"/>
                </a:solidFill>
              </a:rPr>
              <a:t>PAWS</a:t>
            </a:r>
            <a:endParaRPr sz="3600"/>
          </a:p>
        </p:txBody>
      </p:sp>
      <p:sp>
        <p:nvSpPr>
          <p:cNvPr id="7" name="object 7"/>
          <p:cNvSpPr/>
          <p:nvPr/>
        </p:nvSpPr>
        <p:spPr>
          <a:xfrm>
            <a:off x="796516" y="2936300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1" y="0"/>
                </a:lnTo>
                <a:lnTo>
                  <a:pt x="310653" y="5240"/>
                </a:lnTo>
                <a:lnTo>
                  <a:pt x="267028" y="15722"/>
                </a:lnTo>
                <a:lnTo>
                  <a:pt x="224654" y="31445"/>
                </a:lnTo>
                <a:lnTo>
                  <a:pt x="184034" y="52408"/>
                </a:lnTo>
                <a:lnTo>
                  <a:pt x="145668" y="78613"/>
                </a:lnTo>
                <a:lnTo>
                  <a:pt x="110058" y="110058"/>
                </a:lnTo>
                <a:lnTo>
                  <a:pt x="78613" y="145668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4"/>
                </a:lnTo>
                <a:lnTo>
                  <a:pt x="52408" y="570654"/>
                </a:lnTo>
                <a:lnTo>
                  <a:pt x="78613" y="609020"/>
                </a:lnTo>
                <a:lnTo>
                  <a:pt x="110058" y="644630"/>
                </a:lnTo>
                <a:lnTo>
                  <a:pt x="145668" y="676076"/>
                </a:lnTo>
                <a:lnTo>
                  <a:pt x="184034" y="702280"/>
                </a:lnTo>
                <a:lnTo>
                  <a:pt x="224654" y="723244"/>
                </a:lnTo>
                <a:lnTo>
                  <a:pt x="267028" y="738966"/>
                </a:lnTo>
                <a:lnTo>
                  <a:pt x="310653" y="749448"/>
                </a:lnTo>
                <a:lnTo>
                  <a:pt x="355031" y="754689"/>
                </a:lnTo>
                <a:lnTo>
                  <a:pt x="399658" y="754689"/>
                </a:lnTo>
                <a:lnTo>
                  <a:pt x="444036" y="749448"/>
                </a:lnTo>
                <a:lnTo>
                  <a:pt x="487661" y="738966"/>
                </a:lnTo>
                <a:lnTo>
                  <a:pt x="530035" y="723244"/>
                </a:lnTo>
                <a:lnTo>
                  <a:pt x="570655" y="702280"/>
                </a:lnTo>
                <a:lnTo>
                  <a:pt x="609021" y="676076"/>
                </a:lnTo>
                <a:lnTo>
                  <a:pt x="644631" y="644630"/>
                </a:lnTo>
                <a:lnTo>
                  <a:pt x="676076" y="609020"/>
                </a:lnTo>
                <a:lnTo>
                  <a:pt x="702281" y="570654"/>
                </a:lnTo>
                <a:lnTo>
                  <a:pt x="723245" y="530034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90" y="399658"/>
                </a:lnTo>
                <a:lnTo>
                  <a:pt x="754690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5" y="224654"/>
                </a:lnTo>
                <a:lnTo>
                  <a:pt x="702281" y="184034"/>
                </a:lnTo>
                <a:lnTo>
                  <a:pt x="676076" y="145668"/>
                </a:lnTo>
                <a:lnTo>
                  <a:pt x="644631" y="110058"/>
                </a:lnTo>
                <a:lnTo>
                  <a:pt x="609021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6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755568" y="3092767"/>
            <a:ext cx="12115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AI</a:t>
            </a:r>
            <a:r>
              <a:rPr sz="2400" b="1" spc="-45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2400" b="1" spc="-135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400" b="1" spc="-22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96516" y="3795254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1" y="0"/>
                </a:lnTo>
                <a:lnTo>
                  <a:pt x="310653" y="5240"/>
                </a:lnTo>
                <a:lnTo>
                  <a:pt x="267028" y="15722"/>
                </a:lnTo>
                <a:lnTo>
                  <a:pt x="224654" y="31445"/>
                </a:lnTo>
                <a:lnTo>
                  <a:pt x="184034" y="52408"/>
                </a:lnTo>
                <a:lnTo>
                  <a:pt x="145668" y="78613"/>
                </a:lnTo>
                <a:lnTo>
                  <a:pt x="110058" y="110058"/>
                </a:lnTo>
                <a:lnTo>
                  <a:pt x="78613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6"/>
                </a:lnTo>
                <a:lnTo>
                  <a:pt x="78613" y="609021"/>
                </a:lnTo>
                <a:lnTo>
                  <a:pt x="110058" y="644632"/>
                </a:lnTo>
                <a:lnTo>
                  <a:pt x="145668" y="676077"/>
                </a:lnTo>
                <a:lnTo>
                  <a:pt x="184034" y="702281"/>
                </a:lnTo>
                <a:lnTo>
                  <a:pt x="224654" y="723244"/>
                </a:lnTo>
                <a:lnTo>
                  <a:pt x="267028" y="738967"/>
                </a:lnTo>
                <a:lnTo>
                  <a:pt x="310653" y="749449"/>
                </a:lnTo>
                <a:lnTo>
                  <a:pt x="355031" y="754689"/>
                </a:lnTo>
                <a:lnTo>
                  <a:pt x="399658" y="754689"/>
                </a:lnTo>
                <a:lnTo>
                  <a:pt x="444036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1" y="676077"/>
                </a:lnTo>
                <a:lnTo>
                  <a:pt x="644631" y="644632"/>
                </a:lnTo>
                <a:lnTo>
                  <a:pt x="676076" y="609021"/>
                </a:lnTo>
                <a:lnTo>
                  <a:pt x="702281" y="570656"/>
                </a:lnTo>
                <a:lnTo>
                  <a:pt x="723245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90" y="399659"/>
                </a:lnTo>
                <a:lnTo>
                  <a:pt x="754690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5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1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6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9876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704205" y="3931063"/>
            <a:ext cx="20859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RESPIRATION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96516" y="4654210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1" y="0"/>
                </a:lnTo>
                <a:lnTo>
                  <a:pt x="310653" y="5240"/>
                </a:lnTo>
                <a:lnTo>
                  <a:pt x="267028" y="15722"/>
                </a:lnTo>
                <a:lnTo>
                  <a:pt x="224654" y="31445"/>
                </a:lnTo>
                <a:lnTo>
                  <a:pt x="184034" y="52408"/>
                </a:lnTo>
                <a:lnTo>
                  <a:pt x="145668" y="78613"/>
                </a:lnTo>
                <a:lnTo>
                  <a:pt x="110058" y="110058"/>
                </a:lnTo>
                <a:lnTo>
                  <a:pt x="78613" y="145668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4"/>
                </a:lnTo>
                <a:lnTo>
                  <a:pt x="52408" y="570654"/>
                </a:lnTo>
                <a:lnTo>
                  <a:pt x="78613" y="609020"/>
                </a:lnTo>
                <a:lnTo>
                  <a:pt x="110058" y="644630"/>
                </a:lnTo>
                <a:lnTo>
                  <a:pt x="145668" y="676076"/>
                </a:lnTo>
                <a:lnTo>
                  <a:pt x="184034" y="702280"/>
                </a:lnTo>
                <a:lnTo>
                  <a:pt x="224654" y="723244"/>
                </a:lnTo>
                <a:lnTo>
                  <a:pt x="267028" y="738966"/>
                </a:lnTo>
                <a:lnTo>
                  <a:pt x="310653" y="749448"/>
                </a:lnTo>
                <a:lnTo>
                  <a:pt x="355031" y="754689"/>
                </a:lnTo>
                <a:lnTo>
                  <a:pt x="399658" y="754689"/>
                </a:lnTo>
                <a:lnTo>
                  <a:pt x="444036" y="749448"/>
                </a:lnTo>
                <a:lnTo>
                  <a:pt x="487661" y="738966"/>
                </a:lnTo>
                <a:lnTo>
                  <a:pt x="530035" y="723244"/>
                </a:lnTo>
                <a:lnTo>
                  <a:pt x="570655" y="702280"/>
                </a:lnTo>
                <a:lnTo>
                  <a:pt x="609021" y="676076"/>
                </a:lnTo>
                <a:lnTo>
                  <a:pt x="644631" y="644630"/>
                </a:lnTo>
                <a:lnTo>
                  <a:pt x="676076" y="609020"/>
                </a:lnTo>
                <a:lnTo>
                  <a:pt x="702281" y="570654"/>
                </a:lnTo>
                <a:lnTo>
                  <a:pt x="723245" y="530034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90" y="399658"/>
                </a:lnTo>
                <a:lnTo>
                  <a:pt x="754690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5" y="224654"/>
                </a:lnTo>
                <a:lnTo>
                  <a:pt x="702281" y="184034"/>
                </a:lnTo>
                <a:lnTo>
                  <a:pt x="676076" y="145668"/>
                </a:lnTo>
                <a:lnTo>
                  <a:pt x="644631" y="110058"/>
                </a:lnTo>
                <a:lnTo>
                  <a:pt x="609021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6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712563" y="4812757"/>
            <a:ext cx="21031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CIRCULATION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10547" y="5513164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1" y="0"/>
                </a:lnTo>
                <a:lnTo>
                  <a:pt x="310653" y="5240"/>
                </a:lnTo>
                <a:lnTo>
                  <a:pt x="267028" y="15722"/>
                </a:lnTo>
                <a:lnTo>
                  <a:pt x="224654" y="31445"/>
                </a:lnTo>
                <a:lnTo>
                  <a:pt x="184034" y="52409"/>
                </a:lnTo>
                <a:lnTo>
                  <a:pt x="145668" y="78613"/>
                </a:lnTo>
                <a:lnTo>
                  <a:pt x="110058" y="110058"/>
                </a:lnTo>
                <a:lnTo>
                  <a:pt x="78613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3" y="609021"/>
                </a:lnTo>
                <a:lnTo>
                  <a:pt x="110058" y="644631"/>
                </a:lnTo>
                <a:lnTo>
                  <a:pt x="145668" y="676076"/>
                </a:lnTo>
                <a:lnTo>
                  <a:pt x="184034" y="702281"/>
                </a:lnTo>
                <a:lnTo>
                  <a:pt x="224654" y="723244"/>
                </a:lnTo>
                <a:lnTo>
                  <a:pt x="267028" y="738967"/>
                </a:lnTo>
                <a:lnTo>
                  <a:pt x="310653" y="749449"/>
                </a:lnTo>
                <a:lnTo>
                  <a:pt x="355031" y="754690"/>
                </a:lnTo>
                <a:lnTo>
                  <a:pt x="399658" y="754690"/>
                </a:lnTo>
                <a:lnTo>
                  <a:pt x="444036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1" y="676076"/>
                </a:lnTo>
                <a:lnTo>
                  <a:pt x="644631" y="644631"/>
                </a:lnTo>
                <a:lnTo>
                  <a:pt x="676076" y="609021"/>
                </a:lnTo>
                <a:lnTo>
                  <a:pt x="702281" y="570655"/>
                </a:lnTo>
                <a:lnTo>
                  <a:pt x="723245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90" y="399659"/>
                </a:lnTo>
                <a:lnTo>
                  <a:pt x="754690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5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1" y="78613"/>
                </a:lnTo>
                <a:lnTo>
                  <a:pt x="570655" y="52409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6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647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755568" y="5484268"/>
            <a:ext cx="2435860" cy="74676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2800"/>
              </a:lnSpc>
              <a:spcBef>
                <a:spcPts val="259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HYPOTHERMIA</a:t>
            </a:r>
            <a:r>
              <a:rPr sz="2400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/ </a:t>
            </a:r>
            <a:r>
              <a:rPr sz="2400" b="1" spc="-6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HEAD</a:t>
            </a:r>
            <a:r>
              <a:rPr sz="24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INJURIES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796516" y="2077344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1" y="0"/>
                </a:lnTo>
                <a:lnTo>
                  <a:pt x="310653" y="5240"/>
                </a:lnTo>
                <a:lnTo>
                  <a:pt x="267028" y="15722"/>
                </a:lnTo>
                <a:lnTo>
                  <a:pt x="224654" y="31445"/>
                </a:lnTo>
                <a:lnTo>
                  <a:pt x="184034" y="52408"/>
                </a:lnTo>
                <a:lnTo>
                  <a:pt x="145668" y="78613"/>
                </a:lnTo>
                <a:lnTo>
                  <a:pt x="110058" y="110058"/>
                </a:lnTo>
                <a:lnTo>
                  <a:pt x="78613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3" y="609020"/>
                </a:lnTo>
                <a:lnTo>
                  <a:pt x="110058" y="644630"/>
                </a:lnTo>
                <a:lnTo>
                  <a:pt x="145668" y="676076"/>
                </a:lnTo>
                <a:lnTo>
                  <a:pt x="184034" y="702280"/>
                </a:lnTo>
                <a:lnTo>
                  <a:pt x="224654" y="723244"/>
                </a:lnTo>
                <a:lnTo>
                  <a:pt x="267028" y="738966"/>
                </a:lnTo>
                <a:lnTo>
                  <a:pt x="310653" y="749448"/>
                </a:lnTo>
                <a:lnTo>
                  <a:pt x="355031" y="754689"/>
                </a:lnTo>
                <a:lnTo>
                  <a:pt x="399658" y="754689"/>
                </a:lnTo>
                <a:lnTo>
                  <a:pt x="444036" y="749448"/>
                </a:lnTo>
                <a:lnTo>
                  <a:pt x="487661" y="738966"/>
                </a:lnTo>
                <a:lnTo>
                  <a:pt x="530035" y="723244"/>
                </a:lnTo>
                <a:lnTo>
                  <a:pt x="570655" y="702280"/>
                </a:lnTo>
                <a:lnTo>
                  <a:pt x="609021" y="676076"/>
                </a:lnTo>
                <a:lnTo>
                  <a:pt x="644631" y="644630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5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90" y="399659"/>
                </a:lnTo>
                <a:lnTo>
                  <a:pt x="754690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5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1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6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921423" y="1882974"/>
            <a:ext cx="505459" cy="4320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4610" marR="5080" indent="-42545" algn="just">
              <a:lnSpc>
                <a:spcPct val="1409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M  A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R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C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H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715031" y="2977604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2"/>
                </a:lnTo>
                <a:lnTo>
                  <a:pt x="110057" y="110057"/>
                </a:lnTo>
                <a:lnTo>
                  <a:pt x="78612" y="145668"/>
                </a:lnTo>
                <a:lnTo>
                  <a:pt x="52408" y="184033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1"/>
                </a:lnTo>
                <a:lnTo>
                  <a:pt x="145668" y="676076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6"/>
                </a:lnTo>
                <a:lnTo>
                  <a:pt x="644631" y="644631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89" y="399658"/>
                </a:lnTo>
                <a:lnTo>
                  <a:pt x="754689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4" y="224654"/>
                </a:lnTo>
                <a:lnTo>
                  <a:pt x="702281" y="184033"/>
                </a:lnTo>
                <a:lnTo>
                  <a:pt x="676076" y="145668"/>
                </a:lnTo>
                <a:lnTo>
                  <a:pt x="644631" y="110057"/>
                </a:lnTo>
                <a:lnTo>
                  <a:pt x="609020" y="78612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7707316" y="3107128"/>
            <a:ext cx="1972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ANTIBIOTICS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6715031" y="3863306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3"/>
                </a:lnTo>
                <a:lnTo>
                  <a:pt x="110057" y="110058"/>
                </a:lnTo>
                <a:lnTo>
                  <a:pt x="78612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6"/>
                </a:lnTo>
                <a:lnTo>
                  <a:pt x="78612" y="609021"/>
                </a:lnTo>
                <a:lnTo>
                  <a:pt x="110057" y="644632"/>
                </a:lnTo>
                <a:lnTo>
                  <a:pt x="145668" y="676077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7"/>
                </a:lnTo>
                <a:lnTo>
                  <a:pt x="644631" y="644632"/>
                </a:lnTo>
                <a:lnTo>
                  <a:pt x="676076" y="609021"/>
                </a:lnTo>
                <a:lnTo>
                  <a:pt x="702281" y="570656"/>
                </a:lnTo>
                <a:lnTo>
                  <a:pt x="723244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89" y="399659"/>
                </a:lnTo>
                <a:lnTo>
                  <a:pt x="754689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4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0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7707316" y="3996442"/>
            <a:ext cx="14141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WOUNDS</a:t>
            </a:r>
            <a:endParaRPr sz="24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715031" y="4749010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2"/>
                </a:lnTo>
                <a:lnTo>
                  <a:pt x="110057" y="110057"/>
                </a:lnTo>
                <a:lnTo>
                  <a:pt x="78612" y="145668"/>
                </a:lnTo>
                <a:lnTo>
                  <a:pt x="52408" y="184033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1"/>
                </a:lnTo>
                <a:lnTo>
                  <a:pt x="145668" y="676076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6"/>
                </a:lnTo>
                <a:lnTo>
                  <a:pt x="644631" y="644631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89" y="399658"/>
                </a:lnTo>
                <a:lnTo>
                  <a:pt x="754689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4" y="224654"/>
                </a:lnTo>
                <a:lnTo>
                  <a:pt x="702281" y="184033"/>
                </a:lnTo>
                <a:lnTo>
                  <a:pt x="676076" y="145668"/>
                </a:lnTo>
                <a:lnTo>
                  <a:pt x="644631" y="110057"/>
                </a:lnTo>
                <a:lnTo>
                  <a:pt x="609020" y="78612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7707316" y="4845885"/>
            <a:ext cx="1651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SPLINTING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6715031" y="2110472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3"/>
                </a:lnTo>
                <a:lnTo>
                  <a:pt x="110057" y="110058"/>
                </a:lnTo>
                <a:lnTo>
                  <a:pt x="78612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0"/>
                </a:lnTo>
                <a:lnTo>
                  <a:pt x="145668" y="676076"/>
                </a:lnTo>
                <a:lnTo>
                  <a:pt x="184033" y="702280"/>
                </a:lnTo>
                <a:lnTo>
                  <a:pt x="224654" y="723244"/>
                </a:lnTo>
                <a:lnTo>
                  <a:pt x="267027" y="738966"/>
                </a:lnTo>
                <a:lnTo>
                  <a:pt x="310653" y="749448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8"/>
                </a:lnTo>
                <a:lnTo>
                  <a:pt x="487661" y="738966"/>
                </a:lnTo>
                <a:lnTo>
                  <a:pt x="530035" y="723244"/>
                </a:lnTo>
                <a:lnTo>
                  <a:pt x="570655" y="702280"/>
                </a:lnTo>
                <a:lnTo>
                  <a:pt x="609020" y="676076"/>
                </a:lnTo>
                <a:lnTo>
                  <a:pt x="644631" y="644630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89" y="399659"/>
                </a:lnTo>
                <a:lnTo>
                  <a:pt x="754689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4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0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6825675" y="1907925"/>
            <a:ext cx="533400" cy="3531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70485" algn="just">
              <a:lnSpc>
                <a:spcPct val="144300"/>
              </a:lnSpc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P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A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W  S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707316" y="2277212"/>
            <a:ext cx="7315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80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AI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endParaRPr sz="24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65620" y="1508645"/>
            <a:ext cx="101136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059170" algn="l"/>
              </a:tabLst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DURING</a:t>
            </a:r>
            <a:r>
              <a:rPr sz="24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	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AFTER</a:t>
            </a:r>
            <a:r>
              <a:rPr sz="24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6023585" y="1652907"/>
            <a:ext cx="0" cy="4770755"/>
          </a:xfrm>
          <a:custGeom>
            <a:avLst/>
            <a:gdLst/>
            <a:ahLst/>
            <a:cxnLst/>
            <a:rect l="l" t="t" r="r" b="b"/>
            <a:pathLst>
              <a:path h="4770755">
                <a:moveTo>
                  <a:pt x="0" y="0"/>
                </a:moveTo>
                <a:lnTo>
                  <a:pt x="0" y="4770285"/>
                </a:lnTo>
              </a:path>
            </a:pathLst>
          </a:custGeom>
          <a:ln w="38100">
            <a:solidFill>
              <a:srgbClr val="89898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457770" y="2668502"/>
            <a:ext cx="1270000" cy="346710"/>
          </a:xfrm>
          <a:custGeom>
            <a:avLst/>
            <a:gdLst/>
            <a:ahLst/>
            <a:cxnLst/>
            <a:rect l="l" t="t" r="r" b="b"/>
            <a:pathLst>
              <a:path w="1270000" h="346710">
                <a:moveTo>
                  <a:pt x="1096719" y="0"/>
                </a:moveTo>
                <a:lnTo>
                  <a:pt x="173066" y="0"/>
                </a:lnTo>
                <a:lnTo>
                  <a:pt x="127058" y="6182"/>
                </a:lnTo>
                <a:lnTo>
                  <a:pt x="85716" y="23628"/>
                </a:lnTo>
                <a:lnTo>
                  <a:pt x="50690" y="50689"/>
                </a:lnTo>
                <a:lnTo>
                  <a:pt x="23628" y="85716"/>
                </a:lnTo>
                <a:lnTo>
                  <a:pt x="6182" y="127058"/>
                </a:lnTo>
                <a:lnTo>
                  <a:pt x="0" y="173066"/>
                </a:lnTo>
                <a:lnTo>
                  <a:pt x="6182" y="219074"/>
                </a:lnTo>
                <a:lnTo>
                  <a:pt x="23628" y="260416"/>
                </a:lnTo>
                <a:lnTo>
                  <a:pt x="50690" y="295442"/>
                </a:lnTo>
                <a:lnTo>
                  <a:pt x="85716" y="322503"/>
                </a:lnTo>
                <a:lnTo>
                  <a:pt x="127058" y="339950"/>
                </a:lnTo>
                <a:lnTo>
                  <a:pt x="173066" y="346132"/>
                </a:lnTo>
                <a:lnTo>
                  <a:pt x="1096719" y="346132"/>
                </a:lnTo>
                <a:lnTo>
                  <a:pt x="1142728" y="339950"/>
                </a:lnTo>
                <a:lnTo>
                  <a:pt x="1184070" y="322503"/>
                </a:lnTo>
                <a:lnTo>
                  <a:pt x="1219096" y="295442"/>
                </a:lnTo>
                <a:lnTo>
                  <a:pt x="1246158" y="260416"/>
                </a:lnTo>
                <a:lnTo>
                  <a:pt x="1263604" y="219074"/>
                </a:lnTo>
                <a:lnTo>
                  <a:pt x="1269786" y="173066"/>
                </a:lnTo>
                <a:lnTo>
                  <a:pt x="1263604" y="127058"/>
                </a:lnTo>
                <a:lnTo>
                  <a:pt x="1246158" y="85716"/>
                </a:lnTo>
                <a:lnTo>
                  <a:pt x="1219096" y="50689"/>
                </a:lnTo>
                <a:lnTo>
                  <a:pt x="1184070" y="23628"/>
                </a:lnTo>
                <a:lnTo>
                  <a:pt x="1142728" y="6182"/>
                </a:lnTo>
                <a:lnTo>
                  <a:pt x="1096719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1704205" y="2068106"/>
            <a:ext cx="3057525" cy="873760"/>
          </a:xfrm>
          <a:prstGeom prst="rect">
            <a:avLst/>
          </a:prstGeom>
        </p:spPr>
        <p:txBody>
          <a:bodyPr vert="horz" wrap="square" lIns="0" tIns="1555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25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MASSIVE</a:t>
            </a:r>
            <a:r>
              <a:rPr sz="24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BLEEDING</a:t>
            </a:r>
            <a:endParaRPr sz="2400">
              <a:latin typeface="Arial"/>
              <a:cs typeface="Arial"/>
            </a:endParaRPr>
          </a:p>
          <a:p>
            <a:pPr marL="1889125">
              <a:lnSpc>
                <a:spcPct val="100000"/>
              </a:lnSpc>
              <a:spcBef>
                <a:spcPts val="750"/>
              </a:spcBef>
            </a:pPr>
            <a:r>
              <a:rPr sz="1600" b="1" dirty="0">
                <a:solidFill>
                  <a:srgbClr val="F2F2F2"/>
                </a:solidFill>
                <a:latin typeface="Arial"/>
                <a:cs typeface="Arial"/>
              </a:rPr>
              <a:t>#1</a:t>
            </a:r>
            <a:r>
              <a:rPr sz="1600" b="1" spc="-35" dirty="0">
                <a:solidFill>
                  <a:srgbClr val="F2F2F2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2F2F2"/>
                </a:solidFill>
                <a:latin typeface="Arial"/>
                <a:cs typeface="Arial"/>
              </a:rPr>
              <a:t>Priority</a:t>
            </a:r>
            <a:endParaRPr sz="16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248338" y="3129141"/>
            <a:ext cx="389890" cy="452120"/>
          </a:xfrm>
          <a:custGeom>
            <a:avLst/>
            <a:gdLst/>
            <a:ahLst/>
            <a:cxnLst/>
            <a:rect l="l" t="t" r="r" b="b"/>
            <a:pathLst>
              <a:path w="389890" h="452120">
                <a:moveTo>
                  <a:pt x="0" y="0"/>
                </a:moveTo>
                <a:lnTo>
                  <a:pt x="0" y="451614"/>
                </a:lnTo>
                <a:lnTo>
                  <a:pt x="389322" y="22580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11746053" y="6560678"/>
            <a:ext cx="161290" cy="2317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4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444325" y="975784"/>
            <a:ext cx="93827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5" dirty="0">
                <a:solidFill>
                  <a:srgbClr val="FFFFFF"/>
                </a:solidFill>
                <a:latin typeface="Arial"/>
                <a:cs typeface="Arial"/>
              </a:rPr>
              <a:t>AIRWAY</a:t>
            </a:r>
            <a:r>
              <a:rPr sz="36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MANAGEMENT 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OVERVIEW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 VIDEO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746053" y="6560678"/>
            <a:ext cx="161290" cy="2317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5</a:t>
            </a:fld>
            <a:endParaRPr sz="1200">
              <a:latin typeface="Arial MT"/>
              <a:cs typeface="Arial MT"/>
            </a:endParaRPr>
          </a:p>
        </p:txBody>
      </p:sp>
      <p:pic>
        <p:nvPicPr>
          <p:cNvPr id="11" name="7. Airway Management Overview in TFC">
            <a:hlinkClick r:id="" action="ppaction://media"/>
            <a:extLst>
              <a:ext uri="{FF2B5EF4-FFF2-40B4-BE49-F238E27FC236}">
                <a16:creationId xmlns:a16="http://schemas.microsoft.com/office/drawing/2014/main" id="{86824A80-A936-08AF-842E-1A2DACDF1C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10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773631" y="851451"/>
            <a:ext cx="88817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5" dirty="0">
                <a:solidFill>
                  <a:srgbClr val="000000"/>
                </a:solidFill>
              </a:rPr>
              <a:t>AIRWAY</a:t>
            </a:r>
            <a:r>
              <a:rPr sz="3600" spc="-8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95212E"/>
                </a:solidFill>
              </a:rPr>
              <a:t>MANAGEMENT</a:t>
            </a:r>
            <a:r>
              <a:rPr sz="3600" spc="-20" dirty="0">
                <a:solidFill>
                  <a:srgbClr val="95212E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INTRODUCTION</a:t>
            </a:r>
            <a:endParaRPr sz="3600"/>
          </a:p>
        </p:txBody>
      </p:sp>
      <p:sp>
        <p:nvSpPr>
          <p:cNvPr id="5" name="object 5"/>
          <p:cNvSpPr txBox="1"/>
          <p:nvPr/>
        </p:nvSpPr>
        <p:spPr>
          <a:xfrm>
            <a:off x="6641700" y="1774431"/>
            <a:ext cx="4956175" cy="293814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2800"/>
              </a:lnSpc>
              <a:spcBef>
                <a:spcPts val="260"/>
              </a:spcBef>
            </a:pPr>
            <a:r>
              <a:rPr sz="2400" dirty="0">
                <a:latin typeface="Arial MT"/>
                <a:cs typeface="Arial MT"/>
              </a:rPr>
              <a:t>Airway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obstruction</a:t>
            </a:r>
            <a:r>
              <a:rPr sz="2400" dirty="0">
                <a:latin typeface="Arial MT"/>
                <a:cs typeface="Arial MT"/>
              </a:rPr>
              <a:t> on </a:t>
            </a:r>
            <a:r>
              <a:rPr sz="2400" spc="-5" dirty="0">
                <a:latin typeface="Arial MT"/>
                <a:cs typeface="Arial MT"/>
              </a:rPr>
              <a:t>the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battlefield </a:t>
            </a:r>
            <a:r>
              <a:rPr sz="2400" dirty="0">
                <a:latin typeface="Arial MT"/>
                <a:cs typeface="Arial MT"/>
              </a:rPr>
              <a:t> is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often </a:t>
            </a:r>
            <a:r>
              <a:rPr sz="2400" dirty="0">
                <a:latin typeface="Arial MT"/>
                <a:cs typeface="Arial MT"/>
              </a:rPr>
              <a:t>due </a:t>
            </a:r>
            <a:r>
              <a:rPr sz="2400" spc="-5" dirty="0">
                <a:latin typeface="Arial MT"/>
                <a:cs typeface="Arial MT"/>
              </a:rPr>
              <a:t>to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"/>
                <a:cs typeface="Arial"/>
              </a:rPr>
              <a:t>maxillofacial trauma</a:t>
            </a:r>
            <a:endParaRPr sz="2400">
              <a:latin typeface="Arial"/>
              <a:cs typeface="Arial"/>
            </a:endParaRPr>
          </a:p>
          <a:p>
            <a:pPr marL="226060" marR="210185">
              <a:lnSpc>
                <a:spcPts val="2100"/>
              </a:lnSpc>
              <a:spcBef>
                <a:spcPts val="1530"/>
              </a:spcBef>
            </a:pPr>
            <a:r>
              <a:rPr sz="1800" b="1" dirty="0">
                <a:latin typeface="Arial"/>
                <a:cs typeface="Arial"/>
              </a:rPr>
              <a:t>Unconscious </a:t>
            </a:r>
            <a:r>
              <a:rPr sz="1800" spc="-5" dirty="0">
                <a:latin typeface="Arial MT"/>
                <a:cs typeface="Arial MT"/>
              </a:rPr>
              <a:t>casualties </a:t>
            </a:r>
            <a:r>
              <a:rPr sz="1800" dirty="0">
                <a:latin typeface="Arial MT"/>
                <a:cs typeface="Arial MT"/>
              </a:rPr>
              <a:t>can also lose </a:t>
            </a:r>
            <a:r>
              <a:rPr sz="1800" spc="-5" dirty="0">
                <a:latin typeface="Arial MT"/>
                <a:cs typeface="Arial MT"/>
              </a:rPr>
              <a:t>their </a:t>
            </a:r>
            <a:r>
              <a:rPr sz="1800" dirty="0">
                <a:latin typeface="Arial MT"/>
                <a:cs typeface="Arial MT"/>
              </a:rPr>
              <a:t> airway when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muscles of </a:t>
            </a:r>
            <a:r>
              <a:rPr sz="1800" spc="-5" dirty="0">
                <a:latin typeface="Arial MT"/>
                <a:cs typeface="Arial MT"/>
              </a:rPr>
              <a:t>their tongue </a:t>
            </a:r>
            <a:r>
              <a:rPr sz="1800" dirty="0">
                <a:latin typeface="Arial MT"/>
                <a:cs typeface="Arial MT"/>
              </a:rPr>
              <a:t> relax,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causing</a:t>
            </a:r>
            <a:r>
              <a:rPr sz="1800" spc="-5" dirty="0">
                <a:latin typeface="Arial MT"/>
                <a:cs typeface="Arial MT"/>
              </a:rPr>
              <a:t> the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tongue to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block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airway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by sliding </a:t>
            </a:r>
            <a:r>
              <a:rPr sz="1800" spc="-5" dirty="0">
                <a:latin typeface="Arial MT"/>
                <a:cs typeface="Arial MT"/>
              </a:rPr>
              <a:t>to the </a:t>
            </a:r>
            <a:r>
              <a:rPr sz="1800" dirty="0">
                <a:latin typeface="Arial MT"/>
                <a:cs typeface="Arial MT"/>
              </a:rPr>
              <a:t>back of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pharynx and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covering</a:t>
            </a:r>
            <a:r>
              <a:rPr sz="1800" spc="-5" dirty="0">
                <a:latin typeface="Arial MT"/>
                <a:cs typeface="Arial MT"/>
              </a:rPr>
              <a:t> the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tracheal </a:t>
            </a:r>
            <a:r>
              <a:rPr sz="1800" dirty="0">
                <a:latin typeface="Arial MT"/>
                <a:cs typeface="Arial MT"/>
              </a:rPr>
              <a:t>opening</a:t>
            </a:r>
            <a:endParaRPr sz="1800">
              <a:latin typeface="Arial MT"/>
              <a:cs typeface="Arial MT"/>
            </a:endParaRPr>
          </a:p>
          <a:p>
            <a:pPr marL="226060" marR="311785">
              <a:lnSpc>
                <a:spcPts val="2100"/>
              </a:lnSpc>
              <a:spcBef>
                <a:spcPts val="1000"/>
              </a:spcBef>
            </a:pPr>
            <a:r>
              <a:rPr sz="1800" dirty="0">
                <a:latin typeface="Arial MT"/>
                <a:cs typeface="Arial MT"/>
              </a:rPr>
              <a:t>Airway</a:t>
            </a:r>
            <a:r>
              <a:rPr sz="1800" spc="-5" dirty="0">
                <a:latin typeface="Arial MT"/>
                <a:cs typeface="Arial MT"/>
              </a:rPr>
              <a:t> obstruction</a:t>
            </a:r>
            <a:r>
              <a:rPr sz="1800" dirty="0">
                <a:latin typeface="Arial MT"/>
                <a:cs typeface="Arial MT"/>
              </a:rPr>
              <a:t> on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battlefield</a:t>
            </a:r>
            <a:r>
              <a:rPr sz="1800" dirty="0">
                <a:latin typeface="Arial MT"/>
                <a:cs typeface="Arial MT"/>
              </a:rPr>
              <a:t> is</a:t>
            </a:r>
            <a:r>
              <a:rPr sz="1800" spc="-5" dirty="0">
                <a:latin typeface="Arial MT"/>
                <a:cs typeface="Arial MT"/>
              </a:rPr>
              <a:t> often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easily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corrected with </a:t>
            </a:r>
            <a:r>
              <a:rPr sz="1800" dirty="0">
                <a:latin typeface="Arial MT"/>
                <a:cs typeface="Arial MT"/>
              </a:rPr>
              <a:t>simple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maneuvers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979292" y="6063343"/>
            <a:ext cx="24936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130" algn="l"/>
                <a:tab pos="1267460" algn="l"/>
              </a:tabLst>
            </a:pPr>
            <a:r>
              <a:rPr sz="4800" baseline="-1736" dirty="0">
                <a:solidFill>
                  <a:srgbClr val="2E3334"/>
                </a:solidFill>
                <a:latin typeface="Arial Black"/>
                <a:cs typeface="Arial Black"/>
              </a:rPr>
              <a:t>M	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03265" y="1696587"/>
            <a:ext cx="5561867" cy="4280738"/>
          </a:xfrm>
          <a:prstGeom prst="rect">
            <a:avLst/>
          </a:prstGeom>
        </p:spPr>
      </p:pic>
      <p:sp>
        <p:nvSpPr>
          <p:cNvPr id="9" name="object 9"/>
          <p:cNvSpPr/>
          <p:nvPr/>
        </p:nvSpPr>
        <p:spPr>
          <a:xfrm>
            <a:off x="6654081" y="2772039"/>
            <a:ext cx="114300" cy="1302385"/>
          </a:xfrm>
          <a:custGeom>
            <a:avLst/>
            <a:gdLst/>
            <a:ahLst/>
            <a:cxnLst/>
            <a:rect l="l" t="t" r="r" b="b"/>
            <a:pathLst>
              <a:path w="114300" h="1302385">
                <a:moveTo>
                  <a:pt x="0" y="1302249"/>
                </a:moveTo>
                <a:lnTo>
                  <a:pt x="0" y="0"/>
                </a:lnTo>
                <a:lnTo>
                  <a:pt x="114300" y="0"/>
                </a:lnTo>
                <a:lnTo>
                  <a:pt x="114300" y="1302249"/>
                </a:lnTo>
                <a:lnTo>
                  <a:pt x="0" y="130224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631558" y="4255529"/>
            <a:ext cx="114300" cy="461009"/>
          </a:xfrm>
          <a:custGeom>
            <a:avLst/>
            <a:gdLst/>
            <a:ahLst/>
            <a:cxnLst/>
            <a:rect l="l" t="t" r="r" b="b"/>
            <a:pathLst>
              <a:path w="114300" h="461010">
                <a:moveTo>
                  <a:pt x="0" y="460848"/>
                </a:moveTo>
                <a:lnTo>
                  <a:pt x="0" y="0"/>
                </a:lnTo>
                <a:lnTo>
                  <a:pt x="114300" y="0"/>
                </a:lnTo>
                <a:lnTo>
                  <a:pt x="114300" y="460848"/>
                </a:lnTo>
                <a:lnTo>
                  <a:pt x="0" y="46084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1746053" y="6560678"/>
            <a:ext cx="161290" cy="2317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6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7:</a:t>
            </a:r>
            <a:r>
              <a:rPr spc="-80" dirty="0"/>
              <a:t> </a:t>
            </a:r>
            <a:r>
              <a:rPr spc="-5" dirty="0"/>
              <a:t>Airway Management</a:t>
            </a:r>
            <a:r>
              <a:rPr spc="-10" dirty="0"/>
              <a:t> </a:t>
            </a:r>
            <a:r>
              <a:rPr spc="-5" dirty="0"/>
              <a:t>in</a:t>
            </a:r>
            <a:r>
              <a:rPr spc="-10" dirty="0"/>
              <a:t> </a:t>
            </a:r>
            <a:r>
              <a:rPr spc="-5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654955" y="859644"/>
            <a:ext cx="88823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latin typeface="Arial"/>
                <a:cs typeface="Arial"/>
              </a:rPr>
              <a:t>IDENTIFYING</a:t>
            </a:r>
            <a:r>
              <a:rPr sz="3600" b="1" spc="-140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AN</a:t>
            </a:r>
            <a:r>
              <a:rPr sz="3600" b="1" spc="-5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5212E"/>
                </a:solidFill>
                <a:latin typeface="Arial"/>
                <a:cs typeface="Arial"/>
              </a:rPr>
              <a:t>OBSTRUCTED</a:t>
            </a:r>
            <a:r>
              <a:rPr sz="3600" b="1" spc="-135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3600" b="1" spc="-105" dirty="0">
                <a:solidFill>
                  <a:srgbClr val="95212E"/>
                </a:solidFill>
                <a:latin typeface="Arial"/>
                <a:cs typeface="Arial"/>
              </a:rPr>
              <a:t>AIRWAY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88643" y="5576788"/>
            <a:ext cx="3846195" cy="962025"/>
          </a:xfrm>
          <a:custGeom>
            <a:avLst/>
            <a:gdLst/>
            <a:ahLst/>
            <a:cxnLst/>
            <a:rect l="l" t="t" r="r" b="b"/>
            <a:pathLst>
              <a:path w="3846195" h="962025">
                <a:moveTo>
                  <a:pt x="3735493" y="0"/>
                </a:moveTo>
                <a:lnTo>
                  <a:pt x="110438" y="0"/>
                </a:lnTo>
                <a:lnTo>
                  <a:pt x="67450" y="8678"/>
                </a:lnTo>
                <a:lnTo>
                  <a:pt x="32346" y="32346"/>
                </a:lnTo>
                <a:lnTo>
                  <a:pt x="8678" y="67450"/>
                </a:lnTo>
                <a:lnTo>
                  <a:pt x="0" y="110437"/>
                </a:lnTo>
                <a:lnTo>
                  <a:pt x="0" y="851483"/>
                </a:lnTo>
                <a:lnTo>
                  <a:pt x="8678" y="894470"/>
                </a:lnTo>
                <a:lnTo>
                  <a:pt x="32346" y="929574"/>
                </a:lnTo>
                <a:lnTo>
                  <a:pt x="67450" y="953242"/>
                </a:lnTo>
                <a:lnTo>
                  <a:pt x="110438" y="961921"/>
                </a:lnTo>
                <a:lnTo>
                  <a:pt x="3735493" y="961921"/>
                </a:lnTo>
                <a:lnTo>
                  <a:pt x="3778481" y="953242"/>
                </a:lnTo>
                <a:lnTo>
                  <a:pt x="3813585" y="929574"/>
                </a:lnTo>
                <a:lnTo>
                  <a:pt x="3837252" y="894470"/>
                </a:lnTo>
                <a:lnTo>
                  <a:pt x="3845931" y="851483"/>
                </a:lnTo>
                <a:lnTo>
                  <a:pt x="3845931" y="110437"/>
                </a:lnTo>
                <a:lnTo>
                  <a:pt x="3837252" y="67450"/>
                </a:lnTo>
                <a:lnTo>
                  <a:pt x="3813585" y="32346"/>
                </a:lnTo>
                <a:lnTo>
                  <a:pt x="3778481" y="8678"/>
                </a:lnTo>
                <a:lnTo>
                  <a:pt x="3735493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403426" y="5736746"/>
            <a:ext cx="2376170" cy="44894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12700" marR="5080">
              <a:lnSpc>
                <a:spcPts val="1530"/>
              </a:lnSpc>
              <a:spcBef>
                <a:spcPts val="375"/>
              </a:spcBef>
            </a:pPr>
            <a:r>
              <a:rPr sz="1500" b="1" spc="-15" dirty="0">
                <a:latin typeface="Arial"/>
                <a:cs typeface="Arial"/>
              </a:rPr>
              <a:t>IMPORTANT! </a:t>
            </a:r>
            <a:r>
              <a:rPr sz="1500" dirty="0">
                <a:latin typeface="Arial MT"/>
                <a:cs typeface="Arial MT"/>
              </a:rPr>
              <a:t>Remove any </a:t>
            </a:r>
            <a:r>
              <a:rPr sz="1500" spc="-405" dirty="0">
                <a:latin typeface="Arial MT"/>
                <a:cs typeface="Arial MT"/>
              </a:rPr>
              <a:t> </a:t>
            </a:r>
            <a:r>
              <a:rPr sz="1500" dirty="0">
                <a:latin typeface="Arial MT"/>
                <a:cs typeface="Arial MT"/>
              </a:rPr>
              <a:t>visible</a:t>
            </a:r>
            <a:r>
              <a:rPr sz="1500" spc="-15" dirty="0">
                <a:latin typeface="Arial MT"/>
                <a:cs typeface="Arial MT"/>
              </a:rPr>
              <a:t> </a:t>
            </a:r>
            <a:r>
              <a:rPr sz="1500" spc="-5" dirty="0">
                <a:latin typeface="Arial MT"/>
                <a:cs typeface="Arial MT"/>
              </a:rPr>
              <a:t>objects,</a:t>
            </a:r>
            <a:r>
              <a:rPr sz="1500" spc="-20" dirty="0">
                <a:latin typeface="Arial MT"/>
                <a:cs typeface="Arial MT"/>
              </a:rPr>
              <a:t> </a:t>
            </a:r>
            <a:r>
              <a:rPr sz="1500" dirty="0">
                <a:latin typeface="Arial MT"/>
                <a:cs typeface="Arial MT"/>
              </a:rPr>
              <a:t>but</a:t>
            </a:r>
            <a:r>
              <a:rPr sz="1500" spc="-20" dirty="0">
                <a:latin typeface="Arial MT"/>
                <a:cs typeface="Arial MT"/>
              </a:rPr>
              <a:t> </a:t>
            </a:r>
            <a:r>
              <a:rPr sz="1500" b="1" spc="-5" dirty="0">
                <a:latin typeface="Arial"/>
                <a:cs typeface="Arial"/>
              </a:rPr>
              <a:t>DO</a:t>
            </a:r>
            <a:r>
              <a:rPr sz="1500" b="1" spc="-15" dirty="0">
                <a:latin typeface="Arial"/>
                <a:cs typeface="Arial"/>
              </a:rPr>
              <a:t> </a:t>
            </a:r>
            <a:r>
              <a:rPr sz="1500" b="1" dirty="0">
                <a:latin typeface="Arial"/>
                <a:cs typeface="Arial"/>
              </a:rPr>
              <a:t>NOT</a:t>
            </a:r>
            <a:endParaRPr sz="15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220448" y="1752916"/>
            <a:ext cx="3649979" cy="4612005"/>
          </a:xfrm>
          <a:custGeom>
            <a:avLst/>
            <a:gdLst/>
            <a:ahLst/>
            <a:cxnLst/>
            <a:rect l="l" t="t" r="r" b="b"/>
            <a:pathLst>
              <a:path w="3649979" h="4612005">
                <a:moveTo>
                  <a:pt x="3476900" y="0"/>
                </a:moveTo>
                <a:lnTo>
                  <a:pt x="172967" y="0"/>
                </a:lnTo>
                <a:lnTo>
                  <a:pt x="126986" y="6178"/>
                </a:lnTo>
                <a:lnTo>
                  <a:pt x="85667" y="23614"/>
                </a:lnTo>
                <a:lnTo>
                  <a:pt x="50661" y="50660"/>
                </a:lnTo>
                <a:lnTo>
                  <a:pt x="23615" y="85667"/>
                </a:lnTo>
                <a:lnTo>
                  <a:pt x="6178" y="126985"/>
                </a:lnTo>
                <a:lnTo>
                  <a:pt x="0" y="172967"/>
                </a:lnTo>
                <a:lnTo>
                  <a:pt x="0" y="4438836"/>
                </a:lnTo>
                <a:lnTo>
                  <a:pt x="6178" y="4484818"/>
                </a:lnTo>
                <a:lnTo>
                  <a:pt x="23615" y="4526136"/>
                </a:lnTo>
                <a:lnTo>
                  <a:pt x="50661" y="4561143"/>
                </a:lnTo>
                <a:lnTo>
                  <a:pt x="85667" y="4588188"/>
                </a:lnTo>
                <a:lnTo>
                  <a:pt x="126986" y="4605625"/>
                </a:lnTo>
                <a:lnTo>
                  <a:pt x="172967" y="4611803"/>
                </a:lnTo>
                <a:lnTo>
                  <a:pt x="3476900" y="4611803"/>
                </a:lnTo>
                <a:lnTo>
                  <a:pt x="3522882" y="4605625"/>
                </a:lnTo>
                <a:lnTo>
                  <a:pt x="3564200" y="4588188"/>
                </a:lnTo>
                <a:lnTo>
                  <a:pt x="3599206" y="4561143"/>
                </a:lnTo>
                <a:lnTo>
                  <a:pt x="3626252" y="4526136"/>
                </a:lnTo>
                <a:lnTo>
                  <a:pt x="3643689" y="4484818"/>
                </a:lnTo>
                <a:lnTo>
                  <a:pt x="3649868" y="4438836"/>
                </a:lnTo>
                <a:lnTo>
                  <a:pt x="3649868" y="172967"/>
                </a:lnTo>
                <a:lnTo>
                  <a:pt x="3643689" y="126985"/>
                </a:lnTo>
                <a:lnTo>
                  <a:pt x="3626252" y="85667"/>
                </a:lnTo>
                <a:lnTo>
                  <a:pt x="3599206" y="50660"/>
                </a:lnTo>
                <a:lnTo>
                  <a:pt x="3564200" y="23614"/>
                </a:lnTo>
                <a:lnTo>
                  <a:pt x="3522882" y="6178"/>
                </a:lnTo>
                <a:lnTo>
                  <a:pt x="3476900" y="0"/>
                </a:lnTo>
                <a:close/>
              </a:path>
            </a:pathLst>
          </a:custGeom>
          <a:solidFill>
            <a:srgbClr val="F1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428115" y="1920279"/>
            <a:ext cx="2947035" cy="85788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 marR="5080">
              <a:lnSpc>
                <a:spcPts val="2080"/>
              </a:lnSpc>
              <a:spcBef>
                <a:spcPts val="434"/>
              </a:spcBef>
            </a:pP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SIGNS</a:t>
            </a:r>
            <a:r>
              <a:rPr sz="2000" b="1" spc="-10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AND</a:t>
            </a:r>
            <a:r>
              <a:rPr sz="20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921928"/>
                </a:solidFill>
                <a:latin typeface="Arial"/>
                <a:cs typeface="Arial"/>
              </a:rPr>
              <a:t>SYMPTOMS </a:t>
            </a:r>
            <a:r>
              <a:rPr sz="2000" b="1" spc="-54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60" dirty="0">
                <a:latin typeface="Arial"/>
                <a:cs typeface="Arial"/>
              </a:rPr>
              <a:t>AIRWAY</a:t>
            </a:r>
            <a:r>
              <a:rPr sz="2000" b="1" spc="-45" dirty="0">
                <a:latin typeface="Arial"/>
                <a:cs typeface="Arial"/>
              </a:rPr>
              <a:t> </a:t>
            </a:r>
            <a:r>
              <a:rPr sz="2000" b="1" spc="-65" dirty="0">
                <a:latin typeface="Arial"/>
                <a:cs typeface="Arial"/>
              </a:rPr>
              <a:t>MAY</a:t>
            </a:r>
            <a:r>
              <a:rPr sz="2000" b="1" spc="-4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BE </a:t>
            </a:r>
            <a:r>
              <a:rPr sz="2000" b="1" spc="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BLOCKED</a:t>
            </a:r>
            <a:r>
              <a:rPr sz="2000" b="1" spc="-5" dirty="0">
                <a:solidFill>
                  <a:srgbClr val="2E3334"/>
                </a:solidFill>
                <a:latin typeface="Arial"/>
                <a:cs typeface="Arial"/>
              </a:rPr>
              <a:t>:</a:t>
            </a:r>
            <a:endParaRPr sz="20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716661" y="2886881"/>
            <a:ext cx="2770505" cy="316484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360045">
              <a:lnSpc>
                <a:spcPts val="1900"/>
              </a:lnSpc>
              <a:spcBef>
                <a:spcPts val="380"/>
              </a:spcBef>
            </a:pP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Casualty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is in </a:t>
            </a: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distress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 and</a:t>
            </a:r>
            <a:r>
              <a:rPr sz="18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indicates</a:t>
            </a:r>
            <a:r>
              <a:rPr sz="1800" spc="-2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they</a:t>
            </a:r>
            <a:r>
              <a:rPr sz="1800" spc="-2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can’t </a:t>
            </a:r>
            <a:r>
              <a:rPr sz="1800" spc="-484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breathe</a:t>
            </a:r>
            <a:r>
              <a:rPr sz="18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properly</a:t>
            </a:r>
            <a:endParaRPr sz="1800">
              <a:latin typeface="Arial MT"/>
              <a:cs typeface="Arial MT"/>
            </a:endParaRPr>
          </a:p>
          <a:p>
            <a:pPr marL="12700" marR="18415">
              <a:lnSpc>
                <a:spcPts val="1900"/>
              </a:lnSpc>
              <a:spcBef>
                <a:spcPts val="1185"/>
              </a:spcBef>
            </a:pP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Casualty</a:t>
            </a:r>
            <a:r>
              <a:rPr sz="1800" spc="-3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is</a:t>
            </a:r>
            <a:r>
              <a:rPr sz="1800" spc="-2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making</a:t>
            </a:r>
            <a:r>
              <a:rPr sz="1800" spc="-2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snoring </a:t>
            </a:r>
            <a:r>
              <a:rPr sz="1800" spc="-484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or</a:t>
            </a:r>
            <a:r>
              <a:rPr sz="18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gurgling</a:t>
            </a: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sounds</a:t>
            </a:r>
            <a:endParaRPr sz="1800">
              <a:latin typeface="Arial MT"/>
              <a:cs typeface="Arial MT"/>
            </a:endParaRPr>
          </a:p>
          <a:p>
            <a:pPr marL="12700" marR="427990">
              <a:lnSpc>
                <a:spcPts val="1900"/>
              </a:lnSpc>
              <a:spcBef>
                <a:spcPts val="1195"/>
              </a:spcBef>
            </a:pP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Visible</a:t>
            </a:r>
            <a:r>
              <a:rPr sz="1800" spc="-2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blood</a:t>
            </a:r>
            <a:r>
              <a:rPr sz="1800" spc="-2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or</a:t>
            </a:r>
            <a:r>
              <a:rPr sz="1800" spc="-2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foreign </a:t>
            </a:r>
            <a:r>
              <a:rPr sz="1800" spc="-484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objects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are present in </a:t>
            </a:r>
            <a:r>
              <a:rPr sz="18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the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airway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1900"/>
              </a:lnSpc>
              <a:spcBef>
                <a:spcPts val="1185"/>
              </a:spcBef>
            </a:pP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Maxillofacial trauma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 (severe </a:t>
            </a:r>
            <a:r>
              <a:rPr sz="1800" spc="-5" dirty="0">
                <a:solidFill>
                  <a:srgbClr val="2E3334"/>
                </a:solidFill>
                <a:latin typeface="Arial MT"/>
                <a:cs typeface="Arial MT"/>
              </a:rPr>
              <a:t>trauma to the face) </a:t>
            </a:r>
            <a:r>
              <a:rPr sz="1800" spc="-49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is</a:t>
            </a:r>
            <a:r>
              <a:rPr sz="18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E3334"/>
                </a:solidFill>
                <a:latin typeface="Arial MT"/>
                <a:cs typeface="Arial MT"/>
              </a:rPr>
              <a:t>observed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8459724" y="2922511"/>
            <a:ext cx="117475" cy="3145790"/>
          </a:xfrm>
          <a:custGeom>
            <a:avLst/>
            <a:gdLst/>
            <a:ahLst/>
            <a:cxnLst/>
            <a:rect l="l" t="t" r="r" b="b"/>
            <a:pathLst>
              <a:path w="117475" h="3145790">
                <a:moveTo>
                  <a:pt x="114300" y="1524000"/>
                </a:moveTo>
                <a:lnTo>
                  <a:pt x="0" y="1524000"/>
                </a:lnTo>
                <a:lnTo>
                  <a:pt x="0" y="2256625"/>
                </a:lnTo>
                <a:lnTo>
                  <a:pt x="114300" y="2256625"/>
                </a:lnTo>
                <a:lnTo>
                  <a:pt x="114300" y="1524000"/>
                </a:lnTo>
                <a:close/>
              </a:path>
              <a:path w="117475" h="3145790">
                <a:moveTo>
                  <a:pt x="114300" y="906348"/>
                </a:moveTo>
                <a:lnTo>
                  <a:pt x="0" y="906348"/>
                </a:lnTo>
                <a:lnTo>
                  <a:pt x="0" y="1364640"/>
                </a:lnTo>
                <a:lnTo>
                  <a:pt x="114300" y="1364640"/>
                </a:lnTo>
                <a:lnTo>
                  <a:pt x="114300" y="906348"/>
                </a:lnTo>
                <a:close/>
              </a:path>
              <a:path w="117475" h="3145790">
                <a:moveTo>
                  <a:pt x="114300" y="0"/>
                </a:moveTo>
                <a:lnTo>
                  <a:pt x="0" y="0"/>
                </a:lnTo>
                <a:lnTo>
                  <a:pt x="0" y="732624"/>
                </a:lnTo>
                <a:lnTo>
                  <a:pt x="114300" y="732624"/>
                </a:lnTo>
                <a:lnTo>
                  <a:pt x="114300" y="0"/>
                </a:lnTo>
                <a:close/>
              </a:path>
              <a:path w="117475" h="3145790">
                <a:moveTo>
                  <a:pt x="116967" y="2412962"/>
                </a:moveTo>
                <a:lnTo>
                  <a:pt x="2667" y="2412962"/>
                </a:lnTo>
                <a:lnTo>
                  <a:pt x="2667" y="3145599"/>
                </a:lnTo>
                <a:lnTo>
                  <a:pt x="116967" y="3145599"/>
                </a:lnTo>
                <a:lnTo>
                  <a:pt x="116967" y="241296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61845" y="5724926"/>
            <a:ext cx="624462" cy="543649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415320" y="1442722"/>
            <a:ext cx="7521575" cy="4022090"/>
            <a:chOff x="415320" y="1442722"/>
            <a:chExt cx="7521575" cy="4022090"/>
          </a:xfrm>
        </p:grpSpPr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050751" y="1710726"/>
              <a:ext cx="3885986" cy="340551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853225" y="1748143"/>
              <a:ext cx="902840" cy="91265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25534" y="1442722"/>
              <a:ext cx="2925861" cy="2078431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15320" y="3413485"/>
              <a:ext cx="2948501" cy="2050749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349473" y="1785936"/>
              <a:ext cx="782718" cy="79122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328031" y="3664595"/>
              <a:ext cx="782718" cy="791225"/>
            </a:xfrm>
            <a:prstGeom prst="rect">
              <a:avLst/>
            </a:prstGeom>
          </p:spPr>
        </p:pic>
      </p:grpSp>
      <p:sp>
        <p:nvSpPr>
          <p:cNvPr id="19" name="object 19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5626255" y="6014570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234209" y="6022465"/>
            <a:ext cx="123888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979292" y="6036231"/>
            <a:ext cx="40957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403426" y="6144658"/>
            <a:ext cx="2429510" cy="2387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760"/>
              </a:lnSpc>
            </a:pPr>
            <a:r>
              <a:rPr sz="1500" spc="-5" dirty="0">
                <a:latin typeface="Arial MT"/>
                <a:cs typeface="Arial MT"/>
              </a:rPr>
              <a:t>perform</a:t>
            </a:r>
            <a:r>
              <a:rPr sz="1500" spc="-25" dirty="0">
                <a:latin typeface="Arial MT"/>
                <a:cs typeface="Arial MT"/>
              </a:rPr>
              <a:t> </a:t>
            </a:r>
            <a:r>
              <a:rPr sz="1500" dirty="0">
                <a:latin typeface="Arial MT"/>
                <a:cs typeface="Arial MT"/>
              </a:rPr>
              <a:t>a</a:t>
            </a:r>
            <a:r>
              <a:rPr sz="1500" spc="-15" dirty="0">
                <a:latin typeface="Arial MT"/>
                <a:cs typeface="Arial MT"/>
              </a:rPr>
              <a:t> </a:t>
            </a:r>
            <a:r>
              <a:rPr sz="1500" dirty="0">
                <a:latin typeface="Arial MT"/>
                <a:cs typeface="Arial MT"/>
              </a:rPr>
              <a:t>blind</a:t>
            </a:r>
            <a:r>
              <a:rPr sz="1500" spc="-15" dirty="0">
                <a:latin typeface="Arial MT"/>
                <a:cs typeface="Arial MT"/>
              </a:rPr>
              <a:t> </a:t>
            </a:r>
            <a:r>
              <a:rPr sz="1500" dirty="0">
                <a:latin typeface="Arial MT"/>
                <a:cs typeface="Arial MT"/>
              </a:rPr>
              <a:t>finger</a:t>
            </a:r>
            <a:r>
              <a:rPr sz="1500" spc="-25" dirty="0">
                <a:latin typeface="Arial MT"/>
                <a:cs typeface="Arial MT"/>
              </a:rPr>
              <a:t> </a:t>
            </a:r>
            <a:r>
              <a:rPr sz="1500" dirty="0">
                <a:latin typeface="Arial MT"/>
                <a:cs typeface="Arial MT"/>
              </a:rPr>
              <a:t>sweep</a:t>
            </a:r>
            <a:endParaRPr sz="15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7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802974" y="1423476"/>
            <a:ext cx="6005917" cy="2738757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485475" y="758982"/>
            <a:ext cx="3254375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108585">
              <a:lnSpc>
                <a:spcPts val="2080"/>
              </a:lnSpc>
              <a:spcBef>
                <a:spcPts val="450"/>
              </a:spcBef>
            </a:pPr>
            <a:r>
              <a:rPr spc="5" dirty="0">
                <a:solidFill>
                  <a:srgbClr val="000000"/>
                </a:solidFill>
              </a:rPr>
              <a:t>SPINAL</a:t>
            </a:r>
            <a:r>
              <a:rPr spc="-95" dirty="0">
                <a:solidFill>
                  <a:srgbClr val="000000"/>
                </a:solidFill>
              </a:rPr>
              <a:t> </a:t>
            </a:r>
            <a:r>
              <a:rPr spc="-5" dirty="0">
                <a:solidFill>
                  <a:srgbClr val="95212E"/>
                </a:solidFill>
              </a:rPr>
              <a:t>IMMOBILIZATION </a:t>
            </a:r>
            <a:r>
              <a:rPr spc="-545" dirty="0">
                <a:solidFill>
                  <a:srgbClr val="95212E"/>
                </a:solidFill>
              </a:rPr>
              <a:t> </a:t>
            </a:r>
            <a:r>
              <a:rPr spc="-5" dirty="0">
                <a:solidFill>
                  <a:srgbClr val="000000"/>
                </a:solidFill>
              </a:rPr>
              <a:t>CONSIDERATIONS</a:t>
            </a:r>
            <a:r>
              <a:rPr spc="-25" dirty="0">
                <a:solidFill>
                  <a:srgbClr val="000000"/>
                </a:solidFill>
              </a:rPr>
              <a:t> </a:t>
            </a:r>
            <a:r>
              <a:rPr spc="5" dirty="0">
                <a:solidFill>
                  <a:srgbClr val="000000"/>
                </a:solidFill>
              </a:rPr>
              <a:t>IN</a:t>
            </a:r>
            <a:r>
              <a:rPr spc="-20" dirty="0">
                <a:solidFill>
                  <a:srgbClr val="000000"/>
                </a:solidFill>
              </a:rPr>
              <a:t> </a:t>
            </a:r>
            <a:r>
              <a:rPr spc="5" dirty="0">
                <a:solidFill>
                  <a:srgbClr val="000000"/>
                </a:solidFill>
              </a:rPr>
              <a:t>TFC</a:t>
            </a:r>
          </a:p>
        </p:txBody>
      </p:sp>
      <p:sp>
        <p:nvSpPr>
          <p:cNvPr id="6" name="object 6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84616" y="2896361"/>
            <a:ext cx="3627754" cy="9550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280"/>
              </a:spcBef>
            </a:pPr>
            <a:r>
              <a:rPr sz="2100" dirty="0">
                <a:latin typeface="Arial MT"/>
                <a:cs typeface="Arial MT"/>
              </a:rPr>
              <a:t>Consider </a:t>
            </a:r>
            <a:r>
              <a:rPr sz="2100" spc="-5" dirty="0">
                <a:latin typeface="Arial MT"/>
                <a:cs typeface="Arial MT"/>
              </a:rPr>
              <a:t>the </a:t>
            </a:r>
            <a:r>
              <a:rPr sz="2100" dirty="0">
                <a:latin typeface="Arial MT"/>
                <a:cs typeface="Arial MT"/>
              </a:rPr>
              <a:t>mechanism of </a:t>
            </a:r>
            <a:r>
              <a:rPr sz="2100" spc="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injury</a:t>
            </a:r>
            <a:r>
              <a:rPr sz="2100" spc="-2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when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determining</a:t>
            </a:r>
            <a:r>
              <a:rPr sz="2100" spc="-1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risk</a:t>
            </a:r>
            <a:r>
              <a:rPr sz="2100" spc="-1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of </a:t>
            </a:r>
            <a:r>
              <a:rPr sz="2100" spc="-57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spinal</a:t>
            </a:r>
            <a:r>
              <a:rPr sz="2100" spc="-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injury</a:t>
            </a:r>
            <a:endParaRPr sz="21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84616" y="4211070"/>
            <a:ext cx="3451225" cy="15646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1503045">
              <a:lnSpc>
                <a:spcPts val="2400"/>
              </a:lnSpc>
              <a:spcBef>
                <a:spcPts val="280"/>
              </a:spcBef>
            </a:pPr>
            <a:r>
              <a:rPr sz="2100" spc="-5" dirty="0">
                <a:latin typeface="Arial MT"/>
                <a:cs typeface="Arial MT"/>
              </a:rPr>
              <a:t>The jaw-thrust </a:t>
            </a:r>
            <a:r>
              <a:rPr sz="210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method </a:t>
            </a:r>
            <a:r>
              <a:rPr sz="2100" dirty="0">
                <a:latin typeface="Arial MT"/>
                <a:cs typeface="Arial MT"/>
              </a:rPr>
              <a:t>is </a:t>
            </a:r>
            <a:r>
              <a:rPr sz="2100" spc="-5" dirty="0">
                <a:latin typeface="Arial MT"/>
                <a:cs typeface="Arial MT"/>
              </a:rPr>
              <a:t>the </a:t>
            </a:r>
            <a:r>
              <a:rPr sz="210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preferred</a:t>
            </a:r>
            <a:r>
              <a:rPr sz="2100" spc="-6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airway</a:t>
            </a:r>
            <a:endParaRPr sz="2100">
              <a:latin typeface="Arial MT"/>
              <a:cs typeface="Arial MT"/>
            </a:endParaRPr>
          </a:p>
          <a:p>
            <a:pPr marL="12700" marR="5080">
              <a:lnSpc>
                <a:spcPts val="2400"/>
              </a:lnSpc>
            </a:pPr>
            <a:r>
              <a:rPr sz="2100" dirty="0">
                <a:latin typeface="Arial MT"/>
                <a:cs typeface="Arial MT"/>
              </a:rPr>
              <a:t>opening</a:t>
            </a:r>
            <a:r>
              <a:rPr sz="2100" spc="-2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maneuver</a:t>
            </a:r>
            <a:r>
              <a:rPr sz="2100" spc="-3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in</a:t>
            </a:r>
            <a:r>
              <a:rPr sz="2100" spc="-2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case</a:t>
            </a:r>
            <a:r>
              <a:rPr sz="2100" spc="-2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of </a:t>
            </a:r>
            <a:r>
              <a:rPr sz="2100" spc="-570" dirty="0">
                <a:latin typeface="Arial MT"/>
                <a:cs typeface="Arial MT"/>
              </a:rPr>
              <a:t> </a:t>
            </a:r>
            <a:r>
              <a:rPr sz="2100" spc="-5" dirty="0">
                <a:latin typeface="Arial MT"/>
                <a:cs typeface="Arial MT"/>
              </a:rPr>
              <a:t>suspected</a:t>
            </a:r>
            <a:r>
              <a:rPr sz="2100" spc="-10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spinal</a:t>
            </a:r>
            <a:r>
              <a:rPr sz="2100" spc="-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injuries</a:t>
            </a:r>
            <a:endParaRPr sz="2100">
              <a:latin typeface="Arial MT"/>
              <a:cs typeface="Arial 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05877" y="1751771"/>
            <a:ext cx="2396490" cy="988694"/>
            <a:chOff x="505877" y="1751771"/>
            <a:chExt cx="2396490" cy="988694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43326" y="1814105"/>
              <a:ext cx="1058983" cy="92616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77" y="1751771"/>
              <a:ext cx="1337448" cy="983796"/>
            </a:xfrm>
            <a:prstGeom prst="rect">
              <a:avLst/>
            </a:prstGeom>
          </p:spPr>
        </p:pic>
      </p:grpSp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021774" y="1767538"/>
            <a:ext cx="1494829" cy="954641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902309" y="3957017"/>
            <a:ext cx="1599690" cy="1094814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4856570" y="4830233"/>
            <a:ext cx="6830059" cy="1035050"/>
            <a:chOff x="4856570" y="4830233"/>
            <a:chExt cx="6830059" cy="1035050"/>
          </a:xfrm>
        </p:grpSpPr>
        <p:sp>
          <p:nvSpPr>
            <p:cNvPr id="15" name="object 15"/>
            <p:cNvSpPr/>
            <p:nvPr/>
          </p:nvSpPr>
          <p:spPr>
            <a:xfrm>
              <a:off x="4856570" y="4830233"/>
              <a:ext cx="6830059" cy="1035050"/>
            </a:xfrm>
            <a:custGeom>
              <a:avLst/>
              <a:gdLst/>
              <a:ahLst/>
              <a:cxnLst/>
              <a:rect l="l" t="t" r="r" b="b"/>
              <a:pathLst>
                <a:path w="6830059" h="1035050">
                  <a:moveTo>
                    <a:pt x="6710752" y="0"/>
                  </a:moveTo>
                  <a:lnTo>
                    <a:pt x="118799" y="0"/>
                  </a:lnTo>
                  <a:lnTo>
                    <a:pt x="72557" y="9335"/>
                  </a:lnTo>
                  <a:lnTo>
                    <a:pt x="34795" y="34795"/>
                  </a:lnTo>
                  <a:lnTo>
                    <a:pt x="9335" y="72557"/>
                  </a:lnTo>
                  <a:lnTo>
                    <a:pt x="0" y="118799"/>
                  </a:lnTo>
                  <a:lnTo>
                    <a:pt x="0" y="915950"/>
                  </a:lnTo>
                  <a:lnTo>
                    <a:pt x="9335" y="962192"/>
                  </a:lnTo>
                  <a:lnTo>
                    <a:pt x="34795" y="999954"/>
                  </a:lnTo>
                  <a:lnTo>
                    <a:pt x="72557" y="1025414"/>
                  </a:lnTo>
                  <a:lnTo>
                    <a:pt x="118799" y="1034750"/>
                  </a:lnTo>
                  <a:lnTo>
                    <a:pt x="6710752" y="1034750"/>
                  </a:lnTo>
                  <a:lnTo>
                    <a:pt x="6756994" y="1025414"/>
                  </a:lnTo>
                  <a:lnTo>
                    <a:pt x="6794756" y="999954"/>
                  </a:lnTo>
                  <a:lnTo>
                    <a:pt x="6820216" y="962192"/>
                  </a:lnTo>
                  <a:lnTo>
                    <a:pt x="6829552" y="915950"/>
                  </a:lnTo>
                  <a:lnTo>
                    <a:pt x="6829552" y="118799"/>
                  </a:lnTo>
                  <a:lnTo>
                    <a:pt x="6820216" y="72557"/>
                  </a:lnTo>
                  <a:lnTo>
                    <a:pt x="6794756" y="34795"/>
                  </a:lnTo>
                  <a:lnTo>
                    <a:pt x="6756994" y="9335"/>
                  </a:lnTo>
                  <a:lnTo>
                    <a:pt x="6710752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048652" y="5010902"/>
              <a:ext cx="592125" cy="515496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4902522" y="4082900"/>
            <a:ext cx="6356350" cy="167068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280"/>
              </a:spcBef>
            </a:pPr>
            <a:r>
              <a:rPr sz="2100" spc="-5" dirty="0">
                <a:latin typeface="Arial MT"/>
                <a:cs typeface="Arial MT"/>
              </a:rPr>
              <a:t>If immobilization</a:t>
            </a:r>
            <a:r>
              <a:rPr sz="2100" dirty="0">
                <a:latin typeface="Arial MT"/>
                <a:cs typeface="Arial MT"/>
              </a:rPr>
              <a:t> is</a:t>
            </a:r>
            <a:r>
              <a:rPr sz="2100" spc="-5" dirty="0">
                <a:latin typeface="Arial MT"/>
                <a:cs typeface="Arial MT"/>
              </a:rPr>
              <a:t> indicated</a:t>
            </a:r>
            <a:r>
              <a:rPr sz="2100" spc="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a second responder</a:t>
            </a:r>
            <a:r>
              <a:rPr sz="2100" spc="-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may </a:t>
            </a:r>
            <a:r>
              <a:rPr sz="2100" spc="-56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be</a:t>
            </a:r>
            <a:r>
              <a:rPr sz="2100" spc="-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needed </a:t>
            </a:r>
            <a:r>
              <a:rPr sz="2100" spc="-5" dirty="0">
                <a:latin typeface="Arial MT"/>
                <a:cs typeface="Arial MT"/>
              </a:rPr>
              <a:t>to maintain</a:t>
            </a:r>
            <a:r>
              <a:rPr sz="2100" dirty="0">
                <a:latin typeface="Arial MT"/>
                <a:cs typeface="Arial MT"/>
              </a:rPr>
              <a:t> an open</a:t>
            </a:r>
            <a:r>
              <a:rPr sz="2100" spc="-5" dirty="0">
                <a:latin typeface="Arial MT"/>
                <a:cs typeface="Arial MT"/>
              </a:rPr>
              <a:t> </a:t>
            </a:r>
            <a:r>
              <a:rPr sz="2100" dirty="0">
                <a:latin typeface="Arial MT"/>
                <a:cs typeface="Arial MT"/>
              </a:rPr>
              <a:t>airway</a:t>
            </a:r>
            <a:endParaRPr sz="2100">
              <a:latin typeface="Arial MT"/>
              <a:cs typeface="Arial MT"/>
            </a:endParaRPr>
          </a:p>
          <a:p>
            <a:pPr marL="917575" marR="55244" algn="just">
              <a:lnSpc>
                <a:spcPts val="2100"/>
              </a:lnSpc>
              <a:spcBef>
                <a:spcPts val="1730"/>
              </a:spcBef>
            </a:pPr>
            <a:r>
              <a:rPr sz="1800" dirty="0">
                <a:latin typeface="Arial MT"/>
                <a:cs typeface="Arial MT"/>
              </a:rPr>
              <a:t>C-Spine </a:t>
            </a:r>
            <a:r>
              <a:rPr sz="1800" spc="-5" dirty="0">
                <a:latin typeface="Arial MT"/>
                <a:cs typeface="Arial MT"/>
              </a:rPr>
              <a:t>stabilization </a:t>
            </a:r>
            <a:r>
              <a:rPr sz="1800" dirty="0">
                <a:latin typeface="Arial MT"/>
                <a:cs typeface="Arial MT"/>
              </a:rPr>
              <a:t>is </a:t>
            </a:r>
            <a:r>
              <a:rPr sz="1800" b="1" dirty="0">
                <a:latin typeface="Arial"/>
                <a:cs typeface="Arial"/>
              </a:rPr>
              <a:t>NOT </a:t>
            </a:r>
            <a:r>
              <a:rPr sz="1800" dirty="0">
                <a:latin typeface="Arial MT"/>
                <a:cs typeface="Arial MT"/>
              </a:rPr>
              <a:t>necessary </a:t>
            </a:r>
            <a:r>
              <a:rPr sz="1800" spc="-5" dirty="0">
                <a:latin typeface="Arial MT"/>
                <a:cs typeface="Arial MT"/>
              </a:rPr>
              <a:t>for casualties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who have </a:t>
            </a:r>
            <a:r>
              <a:rPr sz="1800" spc="-5" dirty="0">
                <a:latin typeface="Arial MT"/>
                <a:cs typeface="Arial MT"/>
              </a:rPr>
              <a:t>sustained penetrating trauma to the </a:t>
            </a:r>
            <a:r>
              <a:rPr sz="1800" b="1" spc="-25" dirty="0">
                <a:latin typeface="Arial"/>
                <a:cs typeface="Arial"/>
              </a:rPr>
              <a:t>FACE 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NECK</a:t>
            </a:r>
            <a:r>
              <a:rPr sz="1800" b="1" spc="-5" dirty="0">
                <a:latin typeface="Arial"/>
                <a:cs typeface="Arial"/>
              </a:rPr>
              <a:t> </a:t>
            </a:r>
            <a:r>
              <a:rPr sz="1800" b="1" spc="-45" dirty="0">
                <a:latin typeface="Arial"/>
                <a:cs typeface="Arial"/>
              </a:rPr>
              <a:t>ONLY</a:t>
            </a:r>
            <a:endParaRPr sz="18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626255" y="6014570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234209" y="6022465"/>
            <a:ext cx="123888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979292" y="6036231"/>
            <a:ext cx="40957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7:</a:t>
            </a:r>
            <a:r>
              <a:rPr spc="-80" dirty="0"/>
              <a:t> </a:t>
            </a:r>
            <a:r>
              <a:rPr spc="-5" dirty="0"/>
              <a:t>Airway Management</a:t>
            </a:r>
            <a:r>
              <a:rPr spc="-10" dirty="0"/>
              <a:t> </a:t>
            </a:r>
            <a:r>
              <a:rPr spc="-5" dirty="0"/>
              <a:t>in</a:t>
            </a:r>
            <a:r>
              <a:rPr spc="-10" dirty="0"/>
              <a:t> </a:t>
            </a:r>
            <a:r>
              <a:rPr spc="-5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6981025" y="2927461"/>
            <a:ext cx="2871470" cy="1985645"/>
            <a:chOff x="6981025" y="2927461"/>
            <a:chExt cx="2871470" cy="1985645"/>
          </a:xfrm>
        </p:grpSpPr>
        <p:sp>
          <p:nvSpPr>
            <p:cNvPr id="5" name="object 5"/>
            <p:cNvSpPr/>
            <p:nvPr/>
          </p:nvSpPr>
          <p:spPr>
            <a:xfrm>
              <a:off x="7006425" y="4543999"/>
              <a:ext cx="466725" cy="344170"/>
            </a:xfrm>
            <a:custGeom>
              <a:avLst/>
              <a:gdLst/>
              <a:ahLst/>
              <a:cxnLst/>
              <a:rect l="l" t="t" r="r" b="b"/>
              <a:pathLst>
                <a:path w="466725" h="344170">
                  <a:moveTo>
                    <a:pt x="0" y="343544"/>
                  </a:moveTo>
                  <a:lnTo>
                    <a:pt x="445676" y="15069"/>
                  </a:lnTo>
                  <a:lnTo>
                    <a:pt x="466122" y="0"/>
                  </a:lnTo>
                </a:path>
              </a:pathLst>
            </a:custGeom>
            <a:ln w="508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430596" y="4450767"/>
              <a:ext cx="168910" cy="152400"/>
            </a:xfrm>
            <a:custGeom>
              <a:avLst/>
              <a:gdLst/>
              <a:ahLst/>
              <a:cxnLst/>
              <a:rect l="l" t="t" r="r" b="b"/>
              <a:pathLst>
                <a:path w="168909" h="152400">
                  <a:moveTo>
                    <a:pt x="168447" y="0"/>
                  </a:moveTo>
                  <a:lnTo>
                    <a:pt x="0" y="29175"/>
                  </a:lnTo>
                  <a:lnTo>
                    <a:pt x="90718" y="152264"/>
                  </a:lnTo>
                  <a:lnTo>
                    <a:pt x="168447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124153" y="3059512"/>
              <a:ext cx="643255" cy="996950"/>
            </a:xfrm>
            <a:custGeom>
              <a:avLst/>
              <a:gdLst/>
              <a:ahLst/>
              <a:cxnLst/>
              <a:rect l="l" t="t" r="r" b="b"/>
              <a:pathLst>
                <a:path w="643254" h="996950">
                  <a:moveTo>
                    <a:pt x="0" y="996951"/>
                  </a:moveTo>
                  <a:lnTo>
                    <a:pt x="629334" y="21344"/>
                  </a:lnTo>
                  <a:lnTo>
                    <a:pt x="643102" y="0"/>
                  </a:lnTo>
                </a:path>
              </a:pathLst>
            </a:custGeom>
            <a:ln w="50799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9705305" y="2927461"/>
              <a:ext cx="147320" cy="170180"/>
            </a:xfrm>
            <a:custGeom>
              <a:avLst/>
              <a:gdLst/>
              <a:ahLst/>
              <a:cxnLst/>
              <a:rect l="l" t="t" r="r" b="b"/>
              <a:pathLst>
                <a:path w="147320" h="170180">
                  <a:moveTo>
                    <a:pt x="147133" y="0"/>
                  </a:moveTo>
                  <a:lnTo>
                    <a:pt x="0" y="87050"/>
                  </a:lnTo>
                  <a:lnTo>
                    <a:pt x="128493" y="169937"/>
                  </a:lnTo>
                  <a:lnTo>
                    <a:pt x="147133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9277655" y="3188573"/>
              <a:ext cx="538480" cy="538480"/>
            </a:xfrm>
            <a:custGeom>
              <a:avLst/>
              <a:gdLst/>
              <a:ahLst/>
              <a:cxnLst/>
              <a:rect l="l" t="t" r="r" b="b"/>
              <a:pathLst>
                <a:path w="538479" h="538479">
                  <a:moveTo>
                    <a:pt x="292034" y="0"/>
                  </a:moveTo>
                  <a:lnTo>
                    <a:pt x="246013" y="0"/>
                  </a:lnTo>
                  <a:lnTo>
                    <a:pt x="200531" y="7810"/>
                  </a:lnTo>
                  <a:lnTo>
                    <a:pt x="156667" y="23431"/>
                  </a:lnTo>
                  <a:lnTo>
                    <a:pt x="115498" y="46862"/>
                  </a:lnTo>
                  <a:lnTo>
                    <a:pt x="78105" y="78104"/>
                  </a:lnTo>
                  <a:lnTo>
                    <a:pt x="46863" y="115497"/>
                  </a:lnTo>
                  <a:lnTo>
                    <a:pt x="23431" y="156666"/>
                  </a:lnTo>
                  <a:lnTo>
                    <a:pt x="7810" y="200530"/>
                  </a:lnTo>
                  <a:lnTo>
                    <a:pt x="0" y="246012"/>
                  </a:lnTo>
                  <a:lnTo>
                    <a:pt x="0" y="292033"/>
                  </a:lnTo>
                  <a:lnTo>
                    <a:pt x="7810" y="337515"/>
                  </a:lnTo>
                  <a:lnTo>
                    <a:pt x="23431" y="381380"/>
                  </a:lnTo>
                  <a:lnTo>
                    <a:pt x="46863" y="422548"/>
                  </a:lnTo>
                  <a:lnTo>
                    <a:pt x="78105" y="459942"/>
                  </a:lnTo>
                  <a:lnTo>
                    <a:pt x="115498" y="491184"/>
                  </a:lnTo>
                  <a:lnTo>
                    <a:pt x="156667" y="514615"/>
                  </a:lnTo>
                  <a:lnTo>
                    <a:pt x="200531" y="530236"/>
                  </a:lnTo>
                  <a:lnTo>
                    <a:pt x="246013" y="538047"/>
                  </a:lnTo>
                  <a:lnTo>
                    <a:pt x="292034" y="538047"/>
                  </a:lnTo>
                  <a:lnTo>
                    <a:pt x="337516" y="530236"/>
                  </a:lnTo>
                  <a:lnTo>
                    <a:pt x="381380" y="514615"/>
                  </a:lnTo>
                  <a:lnTo>
                    <a:pt x="422549" y="491184"/>
                  </a:lnTo>
                  <a:lnTo>
                    <a:pt x="459943" y="459942"/>
                  </a:lnTo>
                  <a:lnTo>
                    <a:pt x="491185" y="422548"/>
                  </a:lnTo>
                  <a:lnTo>
                    <a:pt x="514616" y="381380"/>
                  </a:lnTo>
                  <a:lnTo>
                    <a:pt x="530237" y="337515"/>
                  </a:lnTo>
                  <a:lnTo>
                    <a:pt x="538048" y="292033"/>
                  </a:lnTo>
                  <a:lnTo>
                    <a:pt x="538048" y="246012"/>
                  </a:lnTo>
                  <a:lnTo>
                    <a:pt x="530237" y="200530"/>
                  </a:lnTo>
                  <a:lnTo>
                    <a:pt x="514616" y="156666"/>
                  </a:lnTo>
                  <a:lnTo>
                    <a:pt x="491185" y="115497"/>
                  </a:lnTo>
                  <a:lnTo>
                    <a:pt x="459943" y="78104"/>
                  </a:lnTo>
                  <a:lnTo>
                    <a:pt x="422549" y="46862"/>
                  </a:lnTo>
                  <a:lnTo>
                    <a:pt x="381380" y="23431"/>
                  </a:lnTo>
                  <a:lnTo>
                    <a:pt x="337516" y="7810"/>
                  </a:lnTo>
                  <a:lnTo>
                    <a:pt x="29203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9277654" y="3188573"/>
              <a:ext cx="538480" cy="538480"/>
            </a:xfrm>
            <a:custGeom>
              <a:avLst/>
              <a:gdLst/>
              <a:ahLst/>
              <a:cxnLst/>
              <a:rect l="l" t="t" r="r" b="b"/>
              <a:pathLst>
                <a:path w="538479" h="538479">
                  <a:moveTo>
                    <a:pt x="459942" y="78104"/>
                  </a:moveTo>
                  <a:lnTo>
                    <a:pt x="491184" y="115498"/>
                  </a:lnTo>
                  <a:lnTo>
                    <a:pt x="514615" y="156666"/>
                  </a:lnTo>
                  <a:lnTo>
                    <a:pt x="530236" y="200531"/>
                  </a:lnTo>
                  <a:lnTo>
                    <a:pt x="538047" y="246013"/>
                  </a:lnTo>
                  <a:lnTo>
                    <a:pt x="538047" y="292034"/>
                  </a:lnTo>
                  <a:lnTo>
                    <a:pt x="530236" y="337516"/>
                  </a:lnTo>
                  <a:lnTo>
                    <a:pt x="514615" y="381380"/>
                  </a:lnTo>
                  <a:lnTo>
                    <a:pt x="491184" y="422548"/>
                  </a:lnTo>
                  <a:lnTo>
                    <a:pt x="459942" y="459942"/>
                  </a:lnTo>
                  <a:lnTo>
                    <a:pt x="422548" y="491184"/>
                  </a:lnTo>
                  <a:lnTo>
                    <a:pt x="381380" y="514615"/>
                  </a:lnTo>
                  <a:lnTo>
                    <a:pt x="337516" y="530236"/>
                  </a:lnTo>
                  <a:lnTo>
                    <a:pt x="292034" y="538047"/>
                  </a:lnTo>
                  <a:lnTo>
                    <a:pt x="246013" y="538047"/>
                  </a:lnTo>
                  <a:lnTo>
                    <a:pt x="200531" y="530236"/>
                  </a:lnTo>
                  <a:lnTo>
                    <a:pt x="156666" y="514615"/>
                  </a:lnTo>
                  <a:lnTo>
                    <a:pt x="115498" y="491184"/>
                  </a:lnTo>
                  <a:lnTo>
                    <a:pt x="78104" y="459942"/>
                  </a:lnTo>
                  <a:lnTo>
                    <a:pt x="46862" y="422548"/>
                  </a:lnTo>
                  <a:lnTo>
                    <a:pt x="23431" y="381380"/>
                  </a:lnTo>
                  <a:lnTo>
                    <a:pt x="7810" y="337516"/>
                  </a:lnTo>
                  <a:lnTo>
                    <a:pt x="0" y="292034"/>
                  </a:lnTo>
                  <a:lnTo>
                    <a:pt x="0" y="246013"/>
                  </a:lnTo>
                  <a:lnTo>
                    <a:pt x="7810" y="200531"/>
                  </a:lnTo>
                  <a:lnTo>
                    <a:pt x="23431" y="156666"/>
                  </a:lnTo>
                  <a:lnTo>
                    <a:pt x="46862" y="115498"/>
                  </a:lnTo>
                  <a:lnTo>
                    <a:pt x="78104" y="78104"/>
                  </a:lnTo>
                  <a:lnTo>
                    <a:pt x="115498" y="46862"/>
                  </a:lnTo>
                  <a:lnTo>
                    <a:pt x="156666" y="23431"/>
                  </a:lnTo>
                  <a:lnTo>
                    <a:pt x="200531" y="7810"/>
                  </a:lnTo>
                  <a:lnTo>
                    <a:pt x="246013" y="0"/>
                  </a:lnTo>
                  <a:lnTo>
                    <a:pt x="292034" y="0"/>
                  </a:lnTo>
                  <a:lnTo>
                    <a:pt x="337516" y="7810"/>
                  </a:lnTo>
                  <a:lnTo>
                    <a:pt x="381380" y="23431"/>
                  </a:lnTo>
                  <a:lnTo>
                    <a:pt x="422548" y="46862"/>
                  </a:lnTo>
                  <a:lnTo>
                    <a:pt x="459942" y="78104"/>
                  </a:lnTo>
                  <a:close/>
                </a:path>
              </a:pathLst>
            </a:custGeom>
            <a:ln w="38100">
              <a:solidFill>
                <a:srgbClr val="2E333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9415387" y="3226510"/>
            <a:ext cx="262890" cy="44195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71755" marR="5080" indent="-59690">
              <a:lnSpc>
                <a:spcPts val="1600"/>
              </a:lnSpc>
              <a:spcBef>
                <a:spcPts val="219"/>
              </a:spcBef>
            </a:pPr>
            <a:r>
              <a:rPr sz="1400" b="1" dirty="0">
                <a:latin typeface="Arial"/>
                <a:cs typeface="Arial"/>
              </a:rPr>
              <a:t>YE  S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097795" y="4291199"/>
            <a:ext cx="759460" cy="1158240"/>
            <a:chOff x="9097795" y="4291199"/>
            <a:chExt cx="759460" cy="1158240"/>
          </a:xfrm>
        </p:grpSpPr>
        <p:sp>
          <p:nvSpPr>
            <p:cNvPr id="13" name="object 13"/>
            <p:cNvSpPr/>
            <p:nvPr/>
          </p:nvSpPr>
          <p:spPr>
            <a:xfrm>
              <a:off x="9123195" y="4316599"/>
              <a:ext cx="648970" cy="1000760"/>
            </a:xfrm>
            <a:custGeom>
              <a:avLst/>
              <a:gdLst/>
              <a:ahLst/>
              <a:cxnLst/>
              <a:rect l="l" t="t" r="r" b="b"/>
              <a:pathLst>
                <a:path w="648970" h="1000760">
                  <a:moveTo>
                    <a:pt x="0" y="0"/>
                  </a:moveTo>
                  <a:lnTo>
                    <a:pt x="634645" y="979048"/>
                  </a:lnTo>
                  <a:lnTo>
                    <a:pt x="648461" y="1000361"/>
                  </a:lnTo>
                </a:path>
              </a:pathLst>
            </a:custGeom>
            <a:ln w="50799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9709806" y="5278926"/>
              <a:ext cx="147955" cy="170180"/>
            </a:xfrm>
            <a:custGeom>
              <a:avLst/>
              <a:gdLst/>
              <a:ahLst/>
              <a:cxnLst/>
              <a:rect l="l" t="t" r="r" b="b"/>
              <a:pathLst>
                <a:path w="147954" h="170179">
                  <a:moveTo>
                    <a:pt x="128308" y="0"/>
                  </a:moveTo>
                  <a:lnTo>
                    <a:pt x="0" y="83173"/>
                  </a:lnTo>
                  <a:lnTo>
                    <a:pt x="147327" y="169895"/>
                  </a:lnTo>
                  <a:lnTo>
                    <a:pt x="128308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9240938" y="4622182"/>
              <a:ext cx="538480" cy="538480"/>
            </a:xfrm>
            <a:custGeom>
              <a:avLst/>
              <a:gdLst/>
              <a:ahLst/>
              <a:cxnLst/>
              <a:rect l="l" t="t" r="r" b="b"/>
              <a:pathLst>
                <a:path w="538479" h="538479">
                  <a:moveTo>
                    <a:pt x="292033" y="0"/>
                  </a:moveTo>
                  <a:lnTo>
                    <a:pt x="246012" y="0"/>
                  </a:lnTo>
                  <a:lnTo>
                    <a:pt x="200530" y="7810"/>
                  </a:lnTo>
                  <a:lnTo>
                    <a:pt x="156666" y="23431"/>
                  </a:lnTo>
                  <a:lnTo>
                    <a:pt x="115498" y="46862"/>
                  </a:lnTo>
                  <a:lnTo>
                    <a:pt x="78105" y="78104"/>
                  </a:lnTo>
                  <a:lnTo>
                    <a:pt x="46863" y="115497"/>
                  </a:lnTo>
                  <a:lnTo>
                    <a:pt x="23431" y="156666"/>
                  </a:lnTo>
                  <a:lnTo>
                    <a:pt x="7810" y="200530"/>
                  </a:lnTo>
                  <a:lnTo>
                    <a:pt x="0" y="246012"/>
                  </a:lnTo>
                  <a:lnTo>
                    <a:pt x="0" y="292033"/>
                  </a:lnTo>
                  <a:lnTo>
                    <a:pt x="7810" y="337515"/>
                  </a:lnTo>
                  <a:lnTo>
                    <a:pt x="23431" y="381380"/>
                  </a:lnTo>
                  <a:lnTo>
                    <a:pt x="46863" y="422548"/>
                  </a:lnTo>
                  <a:lnTo>
                    <a:pt x="78105" y="459942"/>
                  </a:lnTo>
                  <a:lnTo>
                    <a:pt x="115498" y="491184"/>
                  </a:lnTo>
                  <a:lnTo>
                    <a:pt x="156666" y="514615"/>
                  </a:lnTo>
                  <a:lnTo>
                    <a:pt x="200530" y="530236"/>
                  </a:lnTo>
                  <a:lnTo>
                    <a:pt x="246012" y="538047"/>
                  </a:lnTo>
                  <a:lnTo>
                    <a:pt x="292033" y="538047"/>
                  </a:lnTo>
                  <a:lnTo>
                    <a:pt x="337515" y="530236"/>
                  </a:lnTo>
                  <a:lnTo>
                    <a:pt x="381379" y="514615"/>
                  </a:lnTo>
                  <a:lnTo>
                    <a:pt x="422548" y="491184"/>
                  </a:lnTo>
                  <a:lnTo>
                    <a:pt x="459941" y="459942"/>
                  </a:lnTo>
                  <a:lnTo>
                    <a:pt x="491183" y="422548"/>
                  </a:lnTo>
                  <a:lnTo>
                    <a:pt x="514615" y="381380"/>
                  </a:lnTo>
                  <a:lnTo>
                    <a:pt x="530236" y="337515"/>
                  </a:lnTo>
                  <a:lnTo>
                    <a:pt x="538046" y="292033"/>
                  </a:lnTo>
                  <a:lnTo>
                    <a:pt x="538046" y="246012"/>
                  </a:lnTo>
                  <a:lnTo>
                    <a:pt x="530236" y="200530"/>
                  </a:lnTo>
                  <a:lnTo>
                    <a:pt x="514615" y="156666"/>
                  </a:lnTo>
                  <a:lnTo>
                    <a:pt x="491183" y="115497"/>
                  </a:lnTo>
                  <a:lnTo>
                    <a:pt x="459941" y="78104"/>
                  </a:lnTo>
                  <a:lnTo>
                    <a:pt x="422548" y="46862"/>
                  </a:lnTo>
                  <a:lnTo>
                    <a:pt x="381379" y="23431"/>
                  </a:lnTo>
                  <a:lnTo>
                    <a:pt x="337515" y="7810"/>
                  </a:lnTo>
                  <a:lnTo>
                    <a:pt x="2920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9240938" y="4622182"/>
              <a:ext cx="538480" cy="538480"/>
            </a:xfrm>
            <a:custGeom>
              <a:avLst/>
              <a:gdLst/>
              <a:ahLst/>
              <a:cxnLst/>
              <a:rect l="l" t="t" r="r" b="b"/>
              <a:pathLst>
                <a:path w="538479" h="538479">
                  <a:moveTo>
                    <a:pt x="459942" y="78104"/>
                  </a:moveTo>
                  <a:lnTo>
                    <a:pt x="491184" y="115498"/>
                  </a:lnTo>
                  <a:lnTo>
                    <a:pt x="514615" y="156666"/>
                  </a:lnTo>
                  <a:lnTo>
                    <a:pt x="530236" y="200531"/>
                  </a:lnTo>
                  <a:lnTo>
                    <a:pt x="538047" y="246013"/>
                  </a:lnTo>
                  <a:lnTo>
                    <a:pt x="538047" y="292034"/>
                  </a:lnTo>
                  <a:lnTo>
                    <a:pt x="530236" y="337516"/>
                  </a:lnTo>
                  <a:lnTo>
                    <a:pt x="514615" y="381380"/>
                  </a:lnTo>
                  <a:lnTo>
                    <a:pt x="491184" y="422548"/>
                  </a:lnTo>
                  <a:lnTo>
                    <a:pt x="459942" y="459942"/>
                  </a:lnTo>
                  <a:lnTo>
                    <a:pt x="422548" y="491184"/>
                  </a:lnTo>
                  <a:lnTo>
                    <a:pt x="381380" y="514615"/>
                  </a:lnTo>
                  <a:lnTo>
                    <a:pt x="337516" y="530236"/>
                  </a:lnTo>
                  <a:lnTo>
                    <a:pt x="292034" y="538047"/>
                  </a:lnTo>
                  <a:lnTo>
                    <a:pt x="246013" y="538047"/>
                  </a:lnTo>
                  <a:lnTo>
                    <a:pt x="200531" y="530236"/>
                  </a:lnTo>
                  <a:lnTo>
                    <a:pt x="156666" y="514615"/>
                  </a:lnTo>
                  <a:lnTo>
                    <a:pt x="115498" y="491184"/>
                  </a:lnTo>
                  <a:lnTo>
                    <a:pt x="78104" y="459942"/>
                  </a:lnTo>
                  <a:lnTo>
                    <a:pt x="46862" y="422548"/>
                  </a:lnTo>
                  <a:lnTo>
                    <a:pt x="23431" y="381380"/>
                  </a:lnTo>
                  <a:lnTo>
                    <a:pt x="7810" y="337516"/>
                  </a:lnTo>
                  <a:lnTo>
                    <a:pt x="0" y="292034"/>
                  </a:lnTo>
                  <a:lnTo>
                    <a:pt x="0" y="246013"/>
                  </a:lnTo>
                  <a:lnTo>
                    <a:pt x="7810" y="200531"/>
                  </a:lnTo>
                  <a:lnTo>
                    <a:pt x="23431" y="156666"/>
                  </a:lnTo>
                  <a:lnTo>
                    <a:pt x="46862" y="115498"/>
                  </a:lnTo>
                  <a:lnTo>
                    <a:pt x="78104" y="78104"/>
                  </a:lnTo>
                  <a:lnTo>
                    <a:pt x="115498" y="46862"/>
                  </a:lnTo>
                  <a:lnTo>
                    <a:pt x="156666" y="23431"/>
                  </a:lnTo>
                  <a:lnTo>
                    <a:pt x="200531" y="7810"/>
                  </a:lnTo>
                  <a:lnTo>
                    <a:pt x="246013" y="0"/>
                  </a:lnTo>
                  <a:lnTo>
                    <a:pt x="292034" y="0"/>
                  </a:lnTo>
                  <a:lnTo>
                    <a:pt x="337516" y="7810"/>
                  </a:lnTo>
                  <a:lnTo>
                    <a:pt x="381380" y="23431"/>
                  </a:lnTo>
                  <a:lnTo>
                    <a:pt x="422548" y="46862"/>
                  </a:lnTo>
                  <a:lnTo>
                    <a:pt x="459942" y="78104"/>
                  </a:lnTo>
                  <a:close/>
                </a:path>
              </a:pathLst>
            </a:custGeom>
            <a:ln w="38100">
              <a:solidFill>
                <a:srgbClr val="2E333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9363912" y="4761719"/>
            <a:ext cx="29273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NO</a:t>
            </a:r>
            <a:endParaRPr sz="14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307328" y="748460"/>
            <a:ext cx="357759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24130" marR="5080" indent="-12065">
              <a:lnSpc>
                <a:spcPts val="2080"/>
              </a:lnSpc>
              <a:spcBef>
                <a:spcPts val="450"/>
              </a:spcBef>
            </a:pPr>
            <a:r>
              <a:rPr sz="2000" b="1" spc="5" dirty="0">
                <a:solidFill>
                  <a:srgbClr val="95212E"/>
                </a:solidFill>
                <a:latin typeface="Arial"/>
                <a:cs typeface="Arial"/>
              </a:rPr>
              <a:t>PROGRESSIVE </a:t>
            </a:r>
            <a:r>
              <a:rPr sz="2000" b="1" spc="-10" dirty="0">
                <a:solidFill>
                  <a:srgbClr val="95212E"/>
                </a:solidFill>
                <a:latin typeface="Arial"/>
                <a:cs typeface="Arial"/>
              </a:rPr>
              <a:t>STRATEGIES </a:t>
            </a:r>
            <a:r>
              <a:rPr sz="2000" b="1" spc="-545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FOR</a:t>
            </a:r>
            <a:r>
              <a:rPr sz="2000" b="1" spc="-105" dirty="0">
                <a:latin typeface="Arial"/>
                <a:cs typeface="Arial"/>
              </a:rPr>
              <a:t> </a:t>
            </a:r>
            <a:r>
              <a:rPr sz="2000" b="1" spc="-50" dirty="0">
                <a:latin typeface="Arial"/>
                <a:cs typeface="Arial"/>
              </a:rPr>
              <a:t>AIRWAY</a:t>
            </a:r>
            <a:r>
              <a:rPr sz="2000" b="1" spc="-60" dirty="0"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MANAGEMENT</a:t>
            </a:r>
            <a:endParaRPr sz="20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5437009" y="602057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0" name="object 20"/>
          <p:cNvGrpSpPr/>
          <p:nvPr/>
        </p:nvGrpSpPr>
        <p:grpSpPr>
          <a:xfrm>
            <a:off x="7570684" y="3889739"/>
            <a:ext cx="1688464" cy="555625"/>
            <a:chOff x="7570684" y="3889739"/>
            <a:chExt cx="1688464" cy="555625"/>
          </a:xfrm>
        </p:grpSpPr>
        <p:sp>
          <p:nvSpPr>
            <p:cNvPr id="21" name="object 21"/>
            <p:cNvSpPr/>
            <p:nvPr/>
          </p:nvSpPr>
          <p:spPr>
            <a:xfrm>
              <a:off x="7589734" y="3908789"/>
              <a:ext cx="1650364" cy="517525"/>
            </a:xfrm>
            <a:custGeom>
              <a:avLst/>
              <a:gdLst/>
              <a:ahLst/>
              <a:cxnLst/>
              <a:rect l="l" t="t" r="r" b="b"/>
              <a:pathLst>
                <a:path w="1650365" h="517525">
                  <a:moveTo>
                    <a:pt x="1564036" y="0"/>
                  </a:moveTo>
                  <a:lnTo>
                    <a:pt x="86191" y="0"/>
                  </a:lnTo>
                  <a:lnTo>
                    <a:pt x="52641" y="6773"/>
                  </a:lnTo>
                  <a:lnTo>
                    <a:pt x="25244" y="25244"/>
                  </a:lnTo>
                  <a:lnTo>
                    <a:pt x="6773" y="52640"/>
                  </a:lnTo>
                  <a:lnTo>
                    <a:pt x="0" y="86189"/>
                  </a:lnTo>
                  <a:lnTo>
                    <a:pt x="0" y="430941"/>
                  </a:lnTo>
                  <a:lnTo>
                    <a:pt x="6773" y="464490"/>
                  </a:lnTo>
                  <a:lnTo>
                    <a:pt x="25244" y="491887"/>
                  </a:lnTo>
                  <a:lnTo>
                    <a:pt x="52641" y="510359"/>
                  </a:lnTo>
                  <a:lnTo>
                    <a:pt x="86191" y="517132"/>
                  </a:lnTo>
                  <a:lnTo>
                    <a:pt x="1564036" y="517132"/>
                  </a:lnTo>
                  <a:lnTo>
                    <a:pt x="1597586" y="510359"/>
                  </a:lnTo>
                  <a:lnTo>
                    <a:pt x="1624983" y="491887"/>
                  </a:lnTo>
                  <a:lnTo>
                    <a:pt x="1643454" y="464490"/>
                  </a:lnTo>
                  <a:lnTo>
                    <a:pt x="1650227" y="430941"/>
                  </a:lnTo>
                  <a:lnTo>
                    <a:pt x="1650227" y="86189"/>
                  </a:lnTo>
                  <a:lnTo>
                    <a:pt x="1643454" y="52640"/>
                  </a:lnTo>
                  <a:lnTo>
                    <a:pt x="1624983" y="25244"/>
                  </a:lnTo>
                  <a:lnTo>
                    <a:pt x="1597586" y="6773"/>
                  </a:lnTo>
                  <a:lnTo>
                    <a:pt x="15640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589734" y="3908789"/>
              <a:ext cx="1650364" cy="517525"/>
            </a:xfrm>
            <a:custGeom>
              <a:avLst/>
              <a:gdLst/>
              <a:ahLst/>
              <a:cxnLst/>
              <a:rect l="l" t="t" r="r" b="b"/>
              <a:pathLst>
                <a:path w="1650365" h="517525">
                  <a:moveTo>
                    <a:pt x="86190" y="0"/>
                  </a:moveTo>
                  <a:lnTo>
                    <a:pt x="1564036" y="0"/>
                  </a:lnTo>
                  <a:lnTo>
                    <a:pt x="1597585" y="6773"/>
                  </a:lnTo>
                  <a:lnTo>
                    <a:pt x="1624981" y="25244"/>
                  </a:lnTo>
                  <a:lnTo>
                    <a:pt x="1643453" y="52641"/>
                  </a:lnTo>
                  <a:lnTo>
                    <a:pt x="1650226" y="86190"/>
                  </a:lnTo>
                  <a:lnTo>
                    <a:pt x="1650226" y="430942"/>
                  </a:lnTo>
                  <a:lnTo>
                    <a:pt x="1643453" y="464491"/>
                  </a:lnTo>
                  <a:lnTo>
                    <a:pt x="1624981" y="491888"/>
                  </a:lnTo>
                  <a:lnTo>
                    <a:pt x="1597585" y="510359"/>
                  </a:lnTo>
                  <a:lnTo>
                    <a:pt x="1564036" y="517133"/>
                  </a:lnTo>
                  <a:lnTo>
                    <a:pt x="86190" y="517133"/>
                  </a:lnTo>
                  <a:lnTo>
                    <a:pt x="52641" y="510359"/>
                  </a:lnTo>
                  <a:lnTo>
                    <a:pt x="25244" y="491888"/>
                  </a:lnTo>
                  <a:lnTo>
                    <a:pt x="6773" y="464491"/>
                  </a:lnTo>
                  <a:lnTo>
                    <a:pt x="0" y="430942"/>
                  </a:lnTo>
                  <a:lnTo>
                    <a:pt x="0" y="86190"/>
                  </a:lnTo>
                  <a:lnTo>
                    <a:pt x="6773" y="52641"/>
                  </a:lnTo>
                  <a:lnTo>
                    <a:pt x="25244" y="25244"/>
                  </a:lnTo>
                  <a:lnTo>
                    <a:pt x="52641" y="6773"/>
                  </a:lnTo>
                  <a:lnTo>
                    <a:pt x="86190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7849457" y="4030560"/>
            <a:ext cx="1130935" cy="541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030"/>
              </a:lnSpc>
              <a:spcBef>
                <a:spcPts val="100"/>
              </a:spcBef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Successful</a:t>
            </a:r>
            <a:endParaRPr sz="1800">
              <a:latin typeface="Arial MT"/>
              <a:cs typeface="Arial MT"/>
            </a:endParaRPr>
          </a:p>
          <a:p>
            <a:pPr algn="ctr">
              <a:lnSpc>
                <a:spcPts val="2030"/>
              </a:lnSpc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?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9027873" y="5531826"/>
            <a:ext cx="2466340" cy="528955"/>
          </a:xfrm>
          <a:custGeom>
            <a:avLst/>
            <a:gdLst/>
            <a:ahLst/>
            <a:cxnLst/>
            <a:rect l="l" t="t" r="r" b="b"/>
            <a:pathLst>
              <a:path w="2466340" h="528954">
                <a:moveTo>
                  <a:pt x="2406902" y="0"/>
                </a:moveTo>
                <a:lnTo>
                  <a:pt x="59237" y="0"/>
                </a:lnTo>
                <a:lnTo>
                  <a:pt x="36179" y="4655"/>
                </a:lnTo>
                <a:lnTo>
                  <a:pt x="17350" y="17350"/>
                </a:lnTo>
                <a:lnTo>
                  <a:pt x="4655" y="36180"/>
                </a:lnTo>
                <a:lnTo>
                  <a:pt x="0" y="59238"/>
                </a:lnTo>
                <a:lnTo>
                  <a:pt x="0" y="469388"/>
                </a:lnTo>
                <a:lnTo>
                  <a:pt x="4655" y="492446"/>
                </a:lnTo>
                <a:lnTo>
                  <a:pt x="17350" y="511276"/>
                </a:lnTo>
                <a:lnTo>
                  <a:pt x="36179" y="523971"/>
                </a:lnTo>
                <a:lnTo>
                  <a:pt x="59237" y="528626"/>
                </a:lnTo>
                <a:lnTo>
                  <a:pt x="2406902" y="528626"/>
                </a:lnTo>
                <a:lnTo>
                  <a:pt x="2429960" y="523971"/>
                </a:lnTo>
                <a:lnTo>
                  <a:pt x="2448789" y="511276"/>
                </a:lnTo>
                <a:lnTo>
                  <a:pt x="2461485" y="492446"/>
                </a:lnTo>
                <a:lnTo>
                  <a:pt x="2466140" y="469388"/>
                </a:lnTo>
                <a:lnTo>
                  <a:pt x="2466140" y="59238"/>
                </a:lnTo>
                <a:lnTo>
                  <a:pt x="2461485" y="36180"/>
                </a:lnTo>
                <a:lnTo>
                  <a:pt x="2448789" y="17350"/>
                </a:lnTo>
                <a:lnTo>
                  <a:pt x="2429960" y="4655"/>
                </a:lnTo>
                <a:lnTo>
                  <a:pt x="2406902" y="0"/>
                </a:lnTo>
                <a:close/>
              </a:path>
            </a:pathLst>
          </a:custGeom>
          <a:solidFill>
            <a:srgbClr val="9521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9327202" y="5626655"/>
            <a:ext cx="18681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Cricothyroidotomy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271402" y="2653910"/>
            <a:ext cx="1898650" cy="1664970"/>
            <a:chOff x="271402" y="2653910"/>
            <a:chExt cx="1898650" cy="1664970"/>
          </a:xfrm>
        </p:grpSpPr>
        <p:sp>
          <p:nvSpPr>
            <p:cNvPr id="27" name="object 27"/>
            <p:cNvSpPr/>
            <p:nvPr/>
          </p:nvSpPr>
          <p:spPr>
            <a:xfrm>
              <a:off x="1586378" y="3461627"/>
              <a:ext cx="426720" cy="635"/>
            </a:xfrm>
            <a:custGeom>
              <a:avLst/>
              <a:gdLst/>
              <a:ahLst/>
              <a:cxnLst/>
              <a:rect l="l" t="t" r="r" b="b"/>
              <a:pathLst>
                <a:path w="426719" h="635">
                  <a:moveTo>
                    <a:pt x="-25400" y="200"/>
                  </a:moveTo>
                  <a:lnTo>
                    <a:pt x="451883" y="200"/>
                  </a:lnTo>
                </a:path>
              </a:pathLst>
            </a:custGeom>
            <a:ln w="512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017024" y="3385578"/>
              <a:ext cx="153035" cy="153035"/>
            </a:xfrm>
            <a:custGeom>
              <a:avLst/>
              <a:gdLst/>
              <a:ahLst/>
              <a:cxnLst/>
              <a:rect l="l" t="t" r="r" b="b"/>
              <a:pathLst>
                <a:path w="153035" h="153035">
                  <a:moveTo>
                    <a:pt x="143" y="0"/>
                  </a:moveTo>
                  <a:lnTo>
                    <a:pt x="0" y="152907"/>
                  </a:lnTo>
                  <a:lnTo>
                    <a:pt x="152980" y="76597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1511698" y="3881544"/>
              <a:ext cx="466725" cy="344170"/>
            </a:xfrm>
            <a:custGeom>
              <a:avLst/>
              <a:gdLst/>
              <a:ahLst/>
              <a:cxnLst/>
              <a:rect l="l" t="t" r="r" b="b"/>
              <a:pathLst>
                <a:path w="466725" h="344170">
                  <a:moveTo>
                    <a:pt x="0" y="0"/>
                  </a:moveTo>
                  <a:lnTo>
                    <a:pt x="445676" y="328475"/>
                  </a:lnTo>
                  <a:lnTo>
                    <a:pt x="466122" y="343544"/>
                  </a:lnTo>
                </a:path>
              </a:pathLst>
            </a:custGeom>
            <a:ln w="508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1935869" y="4166057"/>
              <a:ext cx="168910" cy="152400"/>
            </a:xfrm>
            <a:custGeom>
              <a:avLst/>
              <a:gdLst/>
              <a:ahLst/>
              <a:cxnLst/>
              <a:rect l="l" t="t" r="r" b="b"/>
              <a:pathLst>
                <a:path w="168910" h="152400">
                  <a:moveTo>
                    <a:pt x="90718" y="0"/>
                  </a:moveTo>
                  <a:lnTo>
                    <a:pt x="0" y="123088"/>
                  </a:lnTo>
                  <a:lnTo>
                    <a:pt x="168447" y="152264"/>
                  </a:lnTo>
                  <a:lnTo>
                    <a:pt x="90718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1" name="object 3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5043" y="3052808"/>
              <a:ext cx="1093356" cy="857018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303152" y="2866658"/>
              <a:ext cx="1208405" cy="1208405"/>
            </a:xfrm>
            <a:custGeom>
              <a:avLst/>
              <a:gdLst/>
              <a:ahLst/>
              <a:cxnLst/>
              <a:rect l="l" t="t" r="r" b="b"/>
              <a:pathLst>
                <a:path w="1208405" h="1208404">
                  <a:moveTo>
                    <a:pt x="1031500" y="176644"/>
                  </a:moveTo>
                  <a:lnTo>
                    <a:pt x="1063617" y="211334"/>
                  </a:lnTo>
                  <a:lnTo>
                    <a:pt x="1092522" y="247828"/>
                  </a:lnTo>
                  <a:lnTo>
                    <a:pt x="1118216" y="285938"/>
                  </a:lnTo>
                  <a:lnTo>
                    <a:pt x="1140698" y="325474"/>
                  </a:lnTo>
                  <a:lnTo>
                    <a:pt x="1159969" y="366244"/>
                  </a:lnTo>
                  <a:lnTo>
                    <a:pt x="1176027" y="408060"/>
                  </a:lnTo>
                  <a:lnTo>
                    <a:pt x="1188874" y="450732"/>
                  </a:lnTo>
                  <a:lnTo>
                    <a:pt x="1198509" y="494068"/>
                  </a:lnTo>
                  <a:lnTo>
                    <a:pt x="1204933" y="537880"/>
                  </a:lnTo>
                  <a:lnTo>
                    <a:pt x="1208145" y="581976"/>
                  </a:lnTo>
                  <a:lnTo>
                    <a:pt x="1208145" y="626168"/>
                  </a:lnTo>
                  <a:lnTo>
                    <a:pt x="1204933" y="670264"/>
                  </a:lnTo>
                  <a:lnTo>
                    <a:pt x="1198509" y="714076"/>
                  </a:lnTo>
                  <a:lnTo>
                    <a:pt x="1188874" y="757412"/>
                  </a:lnTo>
                  <a:lnTo>
                    <a:pt x="1176027" y="800084"/>
                  </a:lnTo>
                  <a:lnTo>
                    <a:pt x="1159969" y="841900"/>
                  </a:lnTo>
                  <a:lnTo>
                    <a:pt x="1140698" y="882670"/>
                  </a:lnTo>
                  <a:lnTo>
                    <a:pt x="1118216" y="922206"/>
                  </a:lnTo>
                  <a:lnTo>
                    <a:pt x="1092522" y="960316"/>
                  </a:lnTo>
                  <a:lnTo>
                    <a:pt x="1063617" y="996810"/>
                  </a:lnTo>
                  <a:lnTo>
                    <a:pt x="1031500" y="1031500"/>
                  </a:lnTo>
                  <a:lnTo>
                    <a:pt x="996810" y="1063617"/>
                  </a:lnTo>
                  <a:lnTo>
                    <a:pt x="960316" y="1092522"/>
                  </a:lnTo>
                  <a:lnTo>
                    <a:pt x="922206" y="1118216"/>
                  </a:lnTo>
                  <a:lnTo>
                    <a:pt x="882670" y="1140698"/>
                  </a:lnTo>
                  <a:lnTo>
                    <a:pt x="841900" y="1159969"/>
                  </a:lnTo>
                  <a:lnTo>
                    <a:pt x="800084" y="1176027"/>
                  </a:lnTo>
                  <a:lnTo>
                    <a:pt x="757412" y="1188874"/>
                  </a:lnTo>
                  <a:lnTo>
                    <a:pt x="714076" y="1198509"/>
                  </a:lnTo>
                  <a:lnTo>
                    <a:pt x="670264" y="1204933"/>
                  </a:lnTo>
                  <a:lnTo>
                    <a:pt x="626168" y="1208145"/>
                  </a:lnTo>
                  <a:lnTo>
                    <a:pt x="581976" y="1208145"/>
                  </a:lnTo>
                  <a:lnTo>
                    <a:pt x="537880" y="1204933"/>
                  </a:lnTo>
                  <a:lnTo>
                    <a:pt x="494068" y="1198509"/>
                  </a:lnTo>
                  <a:lnTo>
                    <a:pt x="450732" y="1188874"/>
                  </a:lnTo>
                  <a:lnTo>
                    <a:pt x="408060" y="1176027"/>
                  </a:lnTo>
                  <a:lnTo>
                    <a:pt x="366244" y="1159969"/>
                  </a:lnTo>
                  <a:lnTo>
                    <a:pt x="325474" y="1140698"/>
                  </a:lnTo>
                  <a:lnTo>
                    <a:pt x="285938" y="1118216"/>
                  </a:lnTo>
                  <a:lnTo>
                    <a:pt x="247828" y="1092522"/>
                  </a:lnTo>
                  <a:lnTo>
                    <a:pt x="211334" y="1063617"/>
                  </a:lnTo>
                  <a:lnTo>
                    <a:pt x="176644" y="1031500"/>
                  </a:lnTo>
                  <a:lnTo>
                    <a:pt x="144527" y="996810"/>
                  </a:lnTo>
                  <a:lnTo>
                    <a:pt x="115622" y="960316"/>
                  </a:lnTo>
                  <a:lnTo>
                    <a:pt x="89928" y="922206"/>
                  </a:lnTo>
                  <a:lnTo>
                    <a:pt x="67446" y="882670"/>
                  </a:lnTo>
                  <a:lnTo>
                    <a:pt x="48175" y="841900"/>
                  </a:lnTo>
                  <a:lnTo>
                    <a:pt x="32117" y="800084"/>
                  </a:lnTo>
                  <a:lnTo>
                    <a:pt x="19270" y="757412"/>
                  </a:lnTo>
                  <a:lnTo>
                    <a:pt x="9635" y="714076"/>
                  </a:lnTo>
                  <a:lnTo>
                    <a:pt x="3211" y="670264"/>
                  </a:lnTo>
                  <a:lnTo>
                    <a:pt x="0" y="626168"/>
                  </a:lnTo>
                  <a:lnTo>
                    <a:pt x="0" y="581976"/>
                  </a:lnTo>
                  <a:lnTo>
                    <a:pt x="3211" y="537880"/>
                  </a:lnTo>
                  <a:lnTo>
                    <a:pt x="9635" y="494068"/>
                  </a:lnTo>
                  <a:lnTo>
                    <a:pt x="19270" y="450732"/>
                  </a:lnTo>
                  <a:lnTo>
                    <a:pt x="32117" y="408060"/>
                  </a:lnTo>
                  <a:lnTo>
                    <a:pt x="48175" y="366244"/>
                  </a:lnTo>
                  <a:lnTo>
                    <a:pt x="67446" y="325474"/>
                  </a:lnTo>
                  <a:lnTo>
                    <a:pt x="89928" y="285938"/>
                  </a:lnTo>
                  <a:lnTo>
                    <a:pt x="115622" y="247828"/>
                  </a:lnTo>
                  <a:lnTo>
                    <a:pt x="144527" y="211334"/>
                  </a:lnTo>
                  <a:lnTo>
                    <a:pt x="176644" y="176644"/>
                  </a:lnTo>
                  <a:lnTo>
                    <a:pt x="211334" y="144527"/>
                  </a:lnTo>
                  <a:lnTo>
                    <a:pt x="247828" y="115622"/>
                  </a:lnTo>
                  <a:lnTo>
                    <a:pt x="285938" y="89928"/>
                  </a:lnTo>
                  <a:lnTo>
                    <a:pt x="325474" y="67446"/>
                  </a:lnTo>
                  <a:lnTo>
                    <a:pt x="366244" y="48175"/>
                  </a:lnTo>
                  <a:lnTo>
                    <a:pt x="408060" y="32117"/>
                  </a:lnTo>
                  <a:lnTo>
                    <a:pt x="450732" y="19270"/>
                  </a:lnTo>
                  <a:lnTo>
                    <a:pt x="494068" y="9635"/>
                  </a:lnTo>
                  <a:lnTo>
                    <a:pt x="537880" y="3211"/>
                  </a:lnTo>
                  <a:lnTo>
                    <a:pt x="581976" y="0"/>
                  </a:lnTo>
                  <a:lnTo>
                    <a:pt x="626168" y="0"/>
                  </a:lnTo>
                  <a:lnTo>
                    <a:pt x="670264" y="3211"/>
                  </a:lnTo>
                  <a:lnTo>
                    <a:pt x="714076" y="9635"/>
                  </a:lnTo>
                  <a:lnTo>
                    <a:pt x="757412" y="19270"/>
                  </a:lnTo>
                  <a:lnTo>
                    <a:pt x="800084" y="32117"/>
                  </a:lnTo>
                  <a:lnTo>
                    <a:pt x="841900" y="48175"/>
                  </a:lnTo>
                  <a:lnTo>
                    <a:pt x="882670" y="67446"/>
                  </a:lnTo>
                  <a:lnTo>
                    <a:pt x="922206" y="89928"/>
                  </a:lnTo>
                  <a:lnTo>
                    <a:pt x="960316" y="115622"/>
                  </a:lnTo>
                  <a:lnTo>
                    <a:pt x="996810" y="144527"/>
                  </a:lnTo>
                  <a:lnTo>
                    <a:pt x="1031500" y="176644"/>
                  </a:lnTo>
                  <a:close/>
                </a:path>
              </a:pathLst>
            </a:custGeom>
            <a:ln w="635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1505230" y="2747141"/>
              <a:ext cx="466725" cy="344170"/>
            </a:xfrm>
            <a:custGeom>
              <a:avLst/>
              <a:gdLst/>
              <a:ahLst/>
              <a:cxnLst/>
              <a:rect l="l" t="t" r="r" b="b"/>
              <a:pathLst>
                <a:path w="466725" h="344169">
                  <a:moveTo>
                    <a:pt x="0" y="343544"/>
                  </a:moveTo>
                  <a:lnTo>
                    <a:pt x="445676" y="15069"/>
                  </a:lnTo>
                  <a:lnTo>
                    <a:pt x="466122" y="0"/>
                  </a:lnTo>
                </a:path>
              </a:pathLst>
            </a:custGeom>
            <a:ln w="508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1929401" y="2653910"/>
              <a:ext cx="168910" cy="152400"/>
            </a:xfrm>
            <a:custGeom>
              <a:avLst/>
              <a:gdLst/>
              <a:ahLst/>
              <a:cxnLst/>
              <a:rect l="l" t="t" r="r" b="b"/>
              <a:pathLst>
                <a:path w="168910" h="152400">
                  <a:moveTo>
                    <a:pt x="168447" y="0"/>
                  </a:moveTo>
                  <a:lnTo>
                    <a:pt x="0" y="29175"/>
                  </a:lnTo>
                  <a:lnTo>
                    <a:pt x="90719" y="152264"/>
                  </a:lnTo>
                  <a:lnTo>
                    <a:pt x="168447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5" name="object 35"/>
          <p:cNvGrpSpPr/>
          <p:nvPr/>
        </p:nvGrpSpPr>
        <p:grpSpPr>
          <a:xfrm>
            <a:off x="3657924" y="2276039"/>
            <a:ext cx="5859780" cy="3636645"/>
            <a:chOff x="3657924" y="2276039"/>
            <a:chExt cx="5859780" cy="3636645"/>
          </a:xfrm>
        </p:grpSpPr>
        <p:sp>
          <p:nvSpPr>
            <p:cNvPr id="36" name="object 36"/>
            <p:cNvSpPr/>
            <p:nvPr/>
          </p:nvSpPr>
          <p:spPr>
            <a:xfrm>
              <a:off x="4694772" y="4228331"/>
              <a:ext cx="2442210" cy="1665605"/>
            </a:xfrm>
            <a:custGeom>
              <a:avLst/>
              <a:gdLst/>
              <a:ahLst/>
              <a:cxnLst/>
              <a:rect l="l" t="t" r="r" b="b"/>
              <a:pathLst>
                <a:path w="2442209" h="1665604">
                  <a:moveTo>
                    <a:pt x="2324474" y="0"/>
                  </a:moveTo>
                  <a:lnTo>
                    <a:pt x="117457" y="0"/>
                  </a:lnTo>
                  <a:lnTo>
                    <a:pt x="71737" y="9230"/>
                  </a:lnTo>
                  <a:lnTo>
                    <a:pt x="34402" y="34402"/>
                  </a:lnTo>
                  <a:lnTo>
                    <a:pt x="9230" y="71737"/>
                  </a:lnTo>
                  <a:lnTo>
                    <a:pt x="0" y="117457"/>
                  </a:lnTo>
                  <a:lnTo>
                    <a:pt x="0" y="1547661"/>
                  </a:lnTo>
                  <a:lnTo>
                    <a:pt x="9230" y="1593381"/>
                  </a:lnTo>
                  <a:lnTo>
                    <a:pt x="34402" y="1630716"/>
                  </a:lnTo>
                  <a:lnTo>
                    <a:pt x="71737" y="1655889"/>
                  </a:lnTo>
                  <a:lnTo>
                    <a:pt x="117457" y="1665119"/>
                  </a:lnTo>
                  <a:lnTo>
                    <a:pt x="2324474" y="1665119"/>
                  </a:lnTo>
                  <a:lnTo>
                    <a:pt x="2370194" y="1655889"/>
                  </a:lnTo>
                  <a:lnTo>
                    <a:pt x="2407530" y="1630716"/>
                  </a:lnTo>
                  <a:lnTo>
                    <a:pt x="2432702" y="1593381"/>
                  </a:lnTo>
                  <a:lnTo>
                    <a:pt x="2441933" y="1547661"/>
                  </a:lnTo>
                  <a:lnTo>
                    <a:pt x="2441933" y="117457"/>
                  </a:lnTo>
                  <a:lnTo>
                    <a:pt x="2432702" y="71737"/>
                  </a:lnTo>
                  <a:lnTo>
                    <a:pt x="2407530" y="34402"/>
                  </a:lnTo>
                  <a:lnTo>
                    <a:pt x="2370194" y="9230"/>
                  </a:lnTo>
                  <a:lnTo>
                    <a:pt x="2324474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4694772" y="4228331"/>
              <a:ext cx="2442210" cy="1665605"/>
            </a:xfrm>
            <a:custGeom>
              <a:avLst/>
              <a:gdLst/>
              <a:ahLst/>
              <a:cxnLst/>
              <a:rect l="l" t="t" r="r" b="b"/>
              <a:pathLst>
                <a:path w="2442209" h="1665604">
                  <a:moveTo>
                    <a:pt x="117457" y="0"/>
                  </a:moveTo>
                  <a:lnTo>
                    <a:pt x="2324475" y="0"/>
                  </a:lnTo>
                  <a:lnTo>
                    <a:pt x="2370195" y="9230"/>
                  </a:lnTo>
                  <a:lnTo>
                    <a:pt x="2407530" y="34402"/>
                  </a:lnTo>
                  <a:lnTo>
                    <a:pt x="2432702" y="71737"/>
                  </a:lnTo>
                  <a:lnTo>
                    <a:pt x="2441933" y="117457"/>
                  </a:lnTo>
                  <a:lnTo>
                    <a:pt x="2441933" y="1547662"/>
                  </a:lnTo>
                  <a:lnTo>
                    <a:pt x="2432702" y="1593382"/>
                  </a:lnTo>
                  <a:lnTo>
                    <a:pt x="2407530" y="1630717"/>
                  </a:lnTo>
                  <a:lnTo>
                    <a:pt x="2370195" y="1655889"/>
                  </a:lnTo>
                  <a:lnTo>
                    <a:pt x="2324475" y="1665119"/>
                  </a:lnTo>
                  <a:lnTo>
                    <a:pt x="117457" y="1665119"/>
                  </a:lnTo>
                  <a:lnTo>
                    <a:pt x="71737" y="1655889"/>
                  </a:lnTo>
                  <a:lnTo>
                    <a:pt x="34402" y="1630717"/>
                  </a:lnTo>
                  <a:lnTo>
                    <a:pt x="9230" y="1593382"/>
                  </a:lnTo>
                  <a:lnTo>
                    <a:pt x="0" y="1547662"/>
                  </a:lnTo>
                  <a:lnTo>
                    <a:pt x="0" y="117457"/>
                  </a:lnTo>
                  <a:lnTo>
                    <a:pt x="9230" y="71737"/>
                  </a:lnTo>
                  <a:lnTo>
                    <a:pt x="34402" y="34402"/>
                  </a:lnTo>
                  <a:lnTo>
                    <a:pt x="71737" y="9230"/>
                  </a:lnTo>
                  <a:lnTo>
                    <a:pt x="117457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3683324" y="3461627"/>
              <a:ext cx="838835" cy="0"/>
            </a:xfrm>
            <a:custGeom>
              <a:avLst/>
              <a:gdLst/>
              <a:ahLst/>
              <a:cxnLst/>
              <a:rect l="l" t="t" r="r" b="b"/>
              <a:pathLst>
                <a:path w="838835">
                  <a:moveTo>
                    <a:pt x="0" y="0"/>
                  </a:moveTo>
                  <a:lnTo>
                    <a:pt x="813204" y="0"/>
                  </a:lnTo>
                  <a:lnTo>
                    <a:pt x="838604" y="0"/>
                  </a:lnTo>
                </a:path>
              </a:pathLst>
            </a:custGeom>
            <a:ln w="508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4526162" y="3385173"/>
              <a:ext cx="153035" cy="153035"/>
            </a:xfrm>
            <a:custGeom>
              <a:avLst/>
              <a:gdLst/>
              <a:ahLst/>
              <a:cxnLst/>
              <a:rect l="l" t="t" r="r" b="b"/>
              <a:pathLst>
                <a:path w="153035" h="153035">
                  <a:moveTo>
                    <a:pt x="0" y="0"/>
                  </a:moveTo>
                  <a:lnTo>
                    <a:pt x="0" y="152907"/>
                  </a:lnTo>
                  <a:lnTo>
                    <a:pt x="152908" y="764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3853542" y="2352493"/>
              <a:ext cx="5506720" cy="0"/>
            </a:xfrm>
            <a:custGeom>
              <a:avLst/>
              <a:gdLst/>
              <a:ahLst/>
              <a:cxnLst/>
              <a:rect l="l" t="t" r="r" b="b"/>
              <a:pathLst>
                <a:path w="5506720">
                  <a:moveTo>
                    <a:pt x="0" y="0"/>
                  </a:moveTo>
                  <a:lnTo>
                    <a:pt x="5481139" y="0"/>
                  </a:lnTo>
                  <a:lnTo>
                    <a:pt x="5506539" y="0"/>
                  </a:lnTo>
                </a:path>
              </a:pathLst>
            </a:custGeom>
            <a:ln w="508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9364316" y="2276039"/>
              <a:ext cx="153035" cy="153035"/>
            </a:xfrm>
            <a:custGeom>
              <a:avLst/>
              <a:gdLst/>
              <a:ahLst/>
              <a:cxnLst/>
              <a:rect l="l" t="t" r="r" b="b"/>
              <a:pathLst>
                <a:path w="153034" h="153035">
                  <a:moveTo>
                    <a:pt x="0" y="0"/>
                  </a:moveTo>
                  <a:lnTo>
                    <a:pt x="0" y="152907"/>
                  </a:lnTo>
                  <a:lnTo>
                    <a:pt x="152907" y="764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2" name="object 42"/>
          <p:cNvSpPr txBox="1"/>
          <p:nvPr/>
        </p:nvSpPr>
        <p:spPr>
          <a:xfrm>
            <a:off x="468825" y="4145734"/>
            <a:ext cx="826769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38100" marR="5080" indent="-26034">
              <a:lnSpc>
                <a:spcPts val="2100"/>
              </a:lnSpc>
              <a:spcBef>
                <a:spcPts val="219"/>
              </a:spcBef>
            </a:pPr>
            <a:r>
              <a:rPr sz="1800" b="1" dirty="0">
                <a:latin typeface="Arial"/>
                <a:cs typeface="Arial"/>
              </a:rPr>
              <a:t>Assess  Airway</a:t>
            </a:r>
            <a:endParaRPr sz="180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4915523" y="4359261"/>
            <a:ext cx="1927225" cy="13665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13335" algn="just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Position</a:t>
            </a:r>
            <a:r>
              <a:rPr sz="1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1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comfort </a:t>
            </a:r>
            <a:r>
              <a:rPr sz="1800" spc="-4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Airway Maneuvers </a:t>
            </a:r>
            <a:r>
              <a:rPr sz="1800" spc="-4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Suction</a:t>
            </a:r>
            <a:endParaRPr sz="1800">
              <a:latin typeface="Arial MT"/>
              <a:cs typeface="Arial MT"/>
            </a:endParaRPr>
          </a:p>
          <a:p>
            <a:pPr marL="12700" marR="5080" algn="just">
              <a:lnSpc>
                <a:spcPts val="2100"/>
              </a:lnSpc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spc="-135" dirty="0">
                <a:solidFill>
                  <a:srgbClr val="FFFFFF"/>
                </a:solidFill>
                <a:latin typeface="Arial MT"/>
                <a:cs typeface="Arial MT"/>
              </a:rPr>
              <a:t>P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800" spc="-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or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Ex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raglo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tt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ic  Recovery</a:t>
            </a:r>
            <a:r>
              <a:rPr sz="18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Position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3714644" y="1700354"/>
            <a:ext cx="7198359" cy="3774440"/>
            <a:chOff x="3714644" y="1700354"/>
            <a:chExt cx="7198359" cy="3774440"/>
          </a:xfrm>
        </p:grpSpPr>
        <p:sp>
          <p:nvSpPr>
            <p:cNvPr id="45" name="object 45"/>
            <p:cNvSpPr/>
            <p:nvPr/>
          </p:nvSpPr>
          <p:spPr>
            <a:xfrm>
              <a:off x="3740044" y="4851676"/>
              <a:ext cx="782320" cy="0"/>
            </a:xfrm>
            <a:custGeom>
              <a:avLst/>
              <a:gdLst/>
              <a:ahLst/>
              <a:cxnLst/>
              <a:rect l="l" t="t" r="r" b="b"/>
              <a:pathLst>
                <a:path w="782320">
                  <a:moveTo>
                    <a:pt x="0" y="0"/>
                  </a:moveTo>
                  <a:lnTo>
                    <a:pt x="756483" y="0"/>
                  </a:lnTo>
                  <a:lnTo>
                    <a:pt x="781883" y="0"/>
                  </a:lnTo>
                </a:path>
              </a:pathLst>
            </a:custGeom>
            <a:ln w="508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4526161" y="4775222"/>
              <a:ext cx="153035" cy="153035"/>
            </a:xfrm>
            <a:custGeom>
              <a:avLst/>
              <a:gdLst/>
              <a:ahLst/>
              <a:cxnLst/>
              <a:rect l="l" t="t" r="r" b="b"/>
              <a:pathLst>
                <a:path w="153035" h="153035">
                  <a:moveTo>
                    <a:pt x="0" y="0"/>
                  </a:moveTo>
                  <a:lnTo>
                    <a:pt x="0" y="152907"/>
                  </a:lnTo>
                  <a:lnTo>
                    <a:pt x="152908" y="764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" name="object 4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79961" y="1901073"/>
              <a:ext cx="948011" cy="857018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9672664" y="1732104"/>
              <a:ext cx="1208405" cy="1208405"/>
            </a:xfrm>
            <a:custGeom>
              <a:avLst/>
              <a:gdLst/>
              <a:ahLst/>
              <a:cxnLst/>
              <a:rect l="l" t="t" r="r" b="b"/>
              <a:pathLst>
                <a:path w="1208404" h="1208405">
                  <a:moveTo>
                    <a:pt x="1031500" y="176644"/>
                  </a:moveTo>
                  <a:lnTo>
                    <a:pt x="1063617" y="211334"/>
                  </a:lnTo>
                  <a:lnTo>
                    <a:pt x="1092522" y="247828"/>
                  </a:lnTo>
                  <a:lnTo>
                    <a:pt x="1118216" y="285938"/>
                  </a:lnTo>
                  <a:lnTo>
                    <a:pt x="1140698" y="325474"/>
                  </a:lnTo>
                  <a:lnTo>
                    <a:pt x="1159969" y="366244"/>
                  </a:lnTo>
                  <a:lnTo>
                    <a:pt x="1176027" y="408060"/>
                  </a:lnTo>
                  <a:lnTo>
                    <a:pt x="1188874" y="450732"/>
                  </a:lnTo>
                  <a:lnTo>
                    <a:pt x="1198509" y="494068"/>
                  </a:lnTo>
                  <a:lnTo>
                    <a:pt x="1204933" y="537880"/>
                  </a:lnTo>
                  <a:lnTo>
                    <a:pt x="1208145" y="581976"/>
                  </a:lnTo>
                  <a:lnTo>
                    <a:pt x="1208145" y="626168"/>
                  </a:lnTo>
                  <a:lnTo>
                    <a:pt x="1204933" y="670264"/>
                  </a:lnTo>
                  <a:lnTo>
                    <a:pt x="1198509" y="714076"/>
                  </a:lnTo>
                  <a:lnTo>
                    <a:pt x="1188874" y="757412"/>
                  </a:lnTo>
                  <a:lnTo>
                    <a:pt x="1176027" y="800084"/>
                  </a:lnTo>
                  <a:lnTo>
                    <a:pt x="1159969" y="841900"/>
                  </a:lnTo>
                  <a:lnTo>
                    <a:pt x="1140698" y="882670"/>
                  </a:lnTo>
                  <a:lnTo>
                    <a:pt x="1118216" y="922206"/>
                  </a:lnTo>
                  <a:lnTo>
                    <a:pt x="1092522" y="960316"/>
                  </a:lnTo>
                  <a:lnTo>
                    <a:pt x="1063617" y="996810"/>
                  </a:lnTo>
                  <a:lnTo>
                    <a:pt x="1031500" y="1031500"/>
                  </a:lnTo>
                  <a:lnTo>
                    <a:pt x="996810" y="1063617"/>
                  </a:lnTo>
                  <a:lnTo>
                    <a:pt x="960316" y="1092522"/>
                  </a:lnTo>
                  <a:lnTo>
                    <a:pt x="922206" y="1118216"/>
                  </a:lnTo>
                  <a:lnTo>
                    <a:pt x="882670" y="1140698"/>
                  </a:lnTo>
                  <a:lnTo>
                    <a:pt x="841900" y="1159969"/>
                  </a:lnTo>
                  <a:lnTo>
                    <a:pt x="800084" y="1176027"/>
                  </a:lnTo>
                  <a:lnTo>
                    <a:pt x="757412" y="1188874"/>
                  </a:lnTo>
                  <a:lnTo>
                    <a:pt x="714076" y="1198509"/>
                  </a:lnTo>
                  <a:lnTo>
                    <a:pt x="670264" y="1204933"/>
                  </a:lnTo>
                  <a:lnTo>
                    <a:pt x="626168" y="1208145"/>
                  </a:lnTo>
                  <a:lnTo>
                    <a:pt x="581976" y="1208145"/>
                  </a:lnTo>
                  <a:lnTo>
                    <a:pt x="537880" y="1204933"/>
                  </a:lnTo>
                  <a:lnTo>
                    <a:pt x="494068" y="1198509"/>
                  </a:lnTo>
                  <a:lnTo>
                    <a:pt x="450732" y="1188874"/>
                  </a:lnTo>
                  <a:lnTo>
                    <a:pt x="408060" y="1176027"/>
                  </a:lnTo>
                  <a:lnTo>
                    <a:pt x="366244" y="1159969"/>
                  </a:lnTo>
                  <a:lnTo>
                    <a:pt x="325474" y="1140698"/>
                  </a:lnTo>
                  <a:lnTo>
                    <a:pt x="285938" y="1118216"/>
                  </a:lnTo>
                  <a:lnTo>
                    <a:pt x="247828" y="1092522"/>
                  </a:lnTo>
                  <a:lnTo>
                    <a:pt x="211334" y="1063617"/>
                  </a:lnTo>
                  <a:lnTo>
                    <a:pt x="176644" y="1031500"/>
                  </a:lnTo>
                  <a:lnTo>
                    <a:pt x="144527" y="996810"/>
                  </a:lnTo>
                  <a:lnTo>
                    <a:pt x="115622" y="960316"/>
                  </a:lnTo>
                  <a:lnTo>
                    <a:pt x="89928" y="922206"/>
                  </a:lnTo>
                  <a:lnTo>
                    <a:pt x="67446" y="882670"/>
                  </a:lnTo>
                  <a:lnTo>
                    <a:pt x="48175" y="841900"/>
                  </a:lnTo>
                  <a:lnTo>
                    <a:pt x="32117" y="800084"/>
                  </a:lnTo>
                  <a:lnTo>
                    <a:pt x="19270" y="757412"/>
                  </a:lnTo>
                  <a:lnTo>
                    <a:pt x="9635" y="714076"/>
                  </a:lnTo>
                  <a:lnTo>
                    <a:pt x="3211" y="670264"/>
                  </a:lnTo>
                  <a:lnTo>
                    <a:pt x="0" y="626168"/>
                  </a:lnTo>
                  <a:lnTo>
                    <a:pt x="0" y="581976"/>
                  </a:lnTo>
                  <a:lnTo>
                    <a:pt x="3211" y="537880"/>
                  </a:lnTo>
                  <a:lnTo>
                    <a:pt x="9635" y="494068"/>
                  </a:lnTo>
                  <a:lnTo>
                    <a:pt x="19270" y="450732"/>
                  </a:lnTo>
                  <a:lnTo>
                    <a:pt x="32117" y="408060"/>
                  </a:lnTo>
                  <a:lnTo>
                    <a:pt x="48175" y="366244"/>
                  </a:lnTo>
                  <a:lnTo>
                    <a:pt x="67446" y="325474"/>
                  </a:lnTo>
                  <a:lnTo>
                    <a:pt x="89928" y="285938"/>
                  </a:lnTo>
                  <a:lnTo>
                    <a:pt x="115622" y="247828"/>
                  </a:lnTo>
                  <a:lnTo>
                    <a:pt x="144527" y="211334"/>
                  </a:lnTo>
                  <a:lnTo>
                    <a:pt x="176644" y="176644"/>
                  </a:lnTo>
                  <a:lnTo>
                    <a:pt x="211334" y="144527"/>
                  </a:lnTo>
                  <a:lnTo>
                    <a:pt x="247828" y="115622"/>
                  </a:lnTo>
                  <a:lnTo>
                    <a:pt x="285938" y="89928"/>
                  </a:lnTo>
                  <a:lnTo>
                    <a:pt x="325474" y="67446"/>
                  </a:lnTo>
                  <a:lnTo>
                    <a:pt x="366244" y="48175"/>
                  </a:lnTo>
                  <a:lnTo>
                    <a:pt x="408060" y="32117"/>
                  </a:lnTo>
                  <a:lnTo>
                    <a:pt x="450732" y="19270"/>
                  </a:lnTo>
                  <a:lnTo>
                    <a:pt x="494068" y="9635"/>
                  </a:lnTo>
                  <a:lnTo>
                    <a:pt x="537880" y="3211"/>
                  </a:lnTo>
                  <a:lnTo>
                    <a:pt x="581976" y="0"/>
                  </a:lnTo>
                  <a:lnTo>
                    <a:pt x="626168" y="0"/>
                  </a:lnTo>
                  <a:lnTo>
                    <a:pt x="670264" y="3211"/>
                  </a:lnTo>
                  <a:lnTo>
                    <a:pt x="714076" y="9635"/>
                  </a:lnTo>
                  <a:lnTo>
                    <a:pt x="757412" y="19270"/>
                  </a:lnTo>
                  <a:lnTo>
                    <a:pt x="800084" y="32117"/>
                  </a:lnTo>
                  <a:lnTo>
                    <a:pt x="841900" y="48175"/>
                  </a:lnTo>
                  <a:lnTo>
                    <a:pt x="882670" y="67446"/>
                  </a:lnTo>
                  <a:lnTo>
                    <a:pt x="922206" y="89928"/>
                  </a:lnTo>
                  <a:lnTo>
                    <a:pt x="960316" y="115622"/>
                  </a:lnTo>
                  <a:lnTo>
                    <a:pt x="996810" y="144527"/>
                  </a:lnTo>
                  <a:lnTo>
                    <a:pt x="1031500" y="176644"/>
                  </a:lnTo>
                  <a:close/>
                </a:path>
              </a:pathLst>
            </a:custGeom>
            <a:ln w="635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7006624" y="3447167"/>
              <a:ext cx="466725" cy="344170"/>
            </a:xfrm>
            <a:custGeom>
              <a:avLst/>
              <a:gdLst/>
              <a:ahLst/>
              <a:cxnLst/>
              <a:rect l="l" t="t" r="r" b="b"/>
              <a:pathLst>
                <a:path w="466725" h="344170">
                  <a:moveTo>
                    <a:pt x="0" y="0"/>
                  </a:moveTo>
                  <a:lnTo>
                    <a:pt x="445676" y="328475"/>
                  </a:lnTo>
                  <a:lnTo>
                    <a:pt x="466122" y="343544"/>
                  </a:lnTo>
                </a:path>
              </a:pathLst>
            </a:custGeom>
            <a:ln w="508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7430794" y="3731680"/>
              <a:ext cx="168910" cy="152400"/>
            </a:xfrm>
            <a:custGeom>
              <a:avLst/>
              <a:gdLst/>
              <a:ahLst/>
              <a:cxnLst/>
              <a:rect l="l" t="t" r="r" b="b"/>
              <a:pathLst>
                <a:path w="168909" h="152400">
                  <a:moveTo>
                    <a:pt x="90719" y="0"/>
                  </a:moveTo>
                  <a:lnTo>
                    <a:pt x="0" y="123088"/>
                  </a:lnTo>
                  <a:lnTo>
                    <a:pt x="168448" y="152262"/>
                  </a:lnTo>
                  <a:lnTo>
                    <a:pt x="90719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10240868" y="3197923"/>
              <a:ext cx="0" cy="2251075"/>
            </a:xfrm>
            <a:custGeom>
              <a:avLst/>
              <a:gdLst/>
              <a:ahLst/>
              <a:cxnLst/>
              <a:rect l="l" t="t" r="r" b="b"/>
              <a:pathLst>
                <a:path h="2251075">
                  <a:moveTo>
                    <a:pt x="0" y="0"/>
                  </a:moveTo>
                  <a:lnTo>
                    <a:pt x="0" y="2250899"/>
                  </a:lnTo>
                </a:path>
              </a:pathLst>
            </a:custGeom>
            <a:ln w="508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10164414" y="3040782"/>
              <a:ext cx="153035" cy="153035"/>
            </a:xfrm>
            <a:custGeom>
              <a:avLst/>
              <a:gdLst/>
              <a:ahLst/>
              <a:cxnLst/>
              <a:rect l="l" t="t" r="r" b="b"/>
              <a:pathLst>
                <a:path w="153034" h="153035">
                  <a:moveTo>
                    <a:pt x="76453" y="0"/>
                  </a:moveTo>
                  <a:lnTo>
                    <a:pt x="0" y="152908"/>
                  </a:lnTo>
                  <a:lnTo>
                    <a:pt x="152907" y="152908"/>
                  </a:lnTo>
                  <a:lnTo>
                    <a:pt x="7645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4700623" y="2928757"/>
              <a:ext cx="2442210" cy="1090295"/>
            </a:xfrm>
            <a:custGeom>
              <a:avLst/>
              <a:gdLst/>
              <a:ahLst/>
              <a:cxnLst/>
              <a:rect l="l" t="t" r="r" b="b"/>
              <a:pathLst>
                <a:path w="2442209" h="1090295">
                  <a:moveTo>
                    <a:pt x="2365066" y="0"/>
                  </a:moveTo>
                  <a:lnTo>
                    <a:pt x="76866" y="0"/>
                  </a:lnTo>
                  <a:lnTo>
                    <a:pt x="46946" y="6040"/>
                  </a:lnTo>
                  <a:lnTo>
                    <a:pt x="22513" y="22513"/>
                  </a:lnTo>
                  <a:lnTo>
                    <a:pt x="6040" y="46946"/>
                  </a:lnTo>
                  <a:lnTo>
                    <a:pt x="0" y="76866"/>
                  </a:lnTo>
                  <a:lnTo>
                    <a:pt x="0" y="1012823"/>
                  </a:lnTo>
                  <a:lnTo>
                    <a:pt x="6040" y="1042743"/>
                  </a:lnTo>
                  <a:lnTo>
                    <a:pt x="22513" y="1067176"/>
                  </a:lnTo>
                  <a:lnTo>
                    <a:pt x="46946" y="1083649"/>
                  </a:lnTo>
                  <a:lnTo>
                    <a:pt x="76866" y="1089690"/>
                  </a:lnTo>
                  <a:lnTo>
                    <a:pt x="2365066" y="1089690"/>
                  </a:lnTo>
                  <a:lnTo>
                    <a:pt x="2394986" y="1083649"/>
                  </a:lnTo>
                  <a:lnTo>
                    <a:pt x="2419419" y="1067176"/>
                  </a:lnTo>
                  <a:lnTo>
                    <a:pt x="2435892" y="1042743"/>
                  </a:lnTo>
                  <a:lnTo>
                    <a:pt x="2441933" y="1012823"/>
                  </a:lnTo>
                  <a:lnTo>
                    <a:pt x="2441933" y="76866"/>
                  </a:lnTo>
                  <a:lnTo>
                    <a:pt x="2435892" y="46946"/>
                  </a:lnTo>
                  <a:lnTo>
                    <a:pt x="2419419" y="22513"/>
                  </a:lnTo>
                  <a:lnTo>
                    <a:pt x="2394986" y="6040"/>
                  </a:lnTo>
                  <a:lnTo>
                    <a:pt x="2365066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4700623" y="2928757"/>
              <a:ext cx="2442210" cy="1090295"/>
            </a:xfrm>
            <a:custGeom>
              <a:avLst/>
              <a:gdLst/>
              <a:ahLst/>
              <a:cxnLst/>
              <a:rect l="l" t="t" r="r" b="b"/>
              <a:pathLst>
                <a:path w="2442209" h="1090295">
                  <a:moveTo>
                    <a:pt x="76866" y="0"/>
                  </a:moveTo>
                  <a:lnTo>
                    <a:pt x="2365066" y="0"/>
                  </a:lnTo>
                  <a:lnTo>
                    <a:pt x="2394986" y="6040"/>
                  </a:lnTo>
                  <a:lnTo>
                    <a:pt x="2419419" y="22513"/>
                  </a:lnTo>
                  <a:lnTo>
                    <a:pt x="2435892" y="46946"/>
                  </a:lnTo>
                  <a:lnTo>
                    <a:pt x="2441933" y="76866"/>
                  </a:lnTo>
                  <a:lnTo>
                    <a:pt x="2441933" y="1012823"/>
                  </a:lnTo>
                  <a:lnTo>
                    <a:pt x="2435892" y="1042743"/>
                  </a:lnTo>
                  <a:lnTo>
                    <a:pt x="2419419" y="1067176"/>
                  </a:lnTo>
                  <a:lnTo>
                    <a:pt x="2394986" y="1083649"/>
                  </a:lnTo>
                  <a:lnTo>
                    <a:pt x="2365066" y="1089689"/>
                  </a:lnTo>
                  <a:lnTo>
                    <a:pt x="76866" y="1089689"/>
                  </a:lnTo>
                  <a:lnTo>
                    <a:pt x="46946" y="1083649"/>
                  </a:lnTo>
                  <a:lnTo>
                    <a:pt x="22513" y="1067176"/>
                  </a:lnTo>
                  <a:lnTo>
                    <a:pt x="6040" y="1042743"/>
                  </a:lnTo>
                  <a:lnTo>
                    <a:pt x="0" y="1012823"/>
                  </a:lnTo>
                  <a:lnTo>
                    <a:pt x="0" y="76866"/>
                  </a:lnTo>
                  <a:lnTo>
                    <a:pt x="6040" y="46946"/>
                  </a:lnTo>
                  <a:lnTo>
                    <a:pt x="22513" y="22513"/>
                  </a:lnTo>
                  <a:lnTo>
                    <a:pt x="46946" y="6040"/>
                  </a:lnTo>
                  <a:lnTo>
                    <a:pt x="76866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5" name="object 55"/>
          <p:cNvSpPr txBox="1"/>
          <p:nvPr/>
        </p:nvSpPr>
        <p:spPr>
          <a:xfrm>
            <a:off x="4909485" y="3047798"/>
            <a:ext cx="1990725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 algn="just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Recovery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Position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 Airway Maneuvers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45" dirty="0">
                <a:solidFill>
                  <a:srgbClr val="FFFFFF"/>
                </a:solidFill>
                <a:latin typeface="Arial MT"/>
                <a:cs typeface="Arial MT"/>
              </a:rPr>
              <a:t>NPA</a:t>
            </a:r>
            <a:r>
              <a:rPr sz="1800" spc="3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or</a:t>
            </a:r>
            <a:r>
              <a:rPr sz="1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Extraglottic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56" name="object 56"/>
          <p:cNvGrpSpPr/>
          <p:nvPr/>
        </p:nvGrpSpPr>
        <p:grpSpPr>
          <a:xfrm>
            <a:off x="2228126" y="1942162"/>
            <a:ext cx="2026920" cy="831215"/>
            <a:chOff x="2228126" y="1942162"/>
            <a:chExt cx="2026920" cy="831215"/>
          </a:xfrm>
        </p:grpSpPr>
        <p:sp>
          <p:nvSpPr>
            <p:cNvPr id="57" name="object 57"/>
            <p:cNvSpPr/>
            <p:nvPr/>
          </p:nvSpPr>
          <p:spPr>
            <a:xfrm>
              <a:off x="2247176" y="1961212"/>
              <a:ext cx="1988820" cy="793115"/>
            </a:xfrm>
            <a:custGeom>
              <a:avLst/>
              <a:gdLst/>
              <a:ahLst/>
              <a:cxnLst/>
              <a:rect l="l" t="t" r="r" b="b"/>
              <a:pathLst>
                <a:path w="1988820" h="793114">
                  <a:moveTo>
                    <a:pt x="1902970" y="0"/>
                  </a:moveTo>
                  <a:lnTo>
                    <a:pt x="85504" y="0"/>
                  </a:lnTo>
                  <a:lnTo>
                    <a:pt x="52222" y="6719"/>
                  </a:lnTo>
                  <a:lnTo>
                    <a:pt x="25043" y="25043"/>
                  </a:lnTo>
                  <a:lnTo>
                    <a:pt x="6719" y="52222"/>
                  </a:lnTo>
                  <a:lnTo>
                    <a:pt x="0" y="85504"/>
                  </a:lnTo>
                  <a:lnTo>
                    <a:pt x="0" y="707449"/>
                  </a:lnTo>
                  <a:lnTo>
                    <a:pt x="6719" y="740731"/>
                  </a:lnTo>
                  <a:lnTo>
                    <a:pt x="25043" y="767910"/>
                  </a:lnTo>
                  <a:lnTo>
                    <a:pt x="52222" y="786234"/>
                  </a:lnTo>
                  <a:lnTo>
                    <a:pt x="85504" y="792953"/>
                  </a:lnTo>
                  <a:lnTo>
                    <a:pt x="1902970" y="792953"/>
                  </a:lnTo>
                  <a:lnTo>
                    <a:pt x="1936252" y="786234"/>
                  </a:lnTo>
                  <a:lnTo>
                    <a:pt x="1963430" y="767910"/>
                  </a:lnTo>
                  <a:lnTo>
                    <a:pt x="1981755" y="740731"/>
                  </a:lnTo>
                  <a:lnTo>
                    <a:pt x="1988474" y="707449"/>
                  </a:lnTo>
                  <a:lnTo>
                    <a:pt x="1988474" y="85504"/>
                  </a:lnTo>
                  <a:lnTo>
                    <a:pt x="1981755" y="52222"/>
                  </a:lnTo>
                  <a:lnTo>
                    <a:pt x="1963430" y="25043"/>
                  </a:lnTo>
                  <a:lnTo>
                    <a:pt x="1936252" y="6719"/>
                  </a:lnTo>
                  <a:lnTo>
                    <a:pt x="190297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2247176" y="1961212"/>
              <a:ext cx="1988820" cy="793115"/>
            </a:xfrm>
            <a:custGeom>
              <a:avLst/>
              <a:gdLst/>
              <a:ahLst/>
              <a:cxnLst/>
              <a:rect l="l" t="t" r="r" b="b"/>
              <a:pathLst>
                <a:path w="1988820" h="793114">
                  <a:moveTo>
                    <a:pt x="85504" y="0"/>
                  </a:moveTo>
                  <a:lnTo>
                    <a:pt x="1902970" y="0"/>
                  </a:lnTo>
                  <a:lnTo>
                    <a:pt x="1936252" y="6719"/>
                  </a:lnTo>
                  <a:lnTo>
                    <a:pt x="1963430" y="25043"/>
                  </a:lnTo>
                  <a:lnTo>
                    <a:pt x="1981755" y="52222"/>
                  </a:lnTo>
                  <a:lnTo>
                    <a:pt x="1988474" y="85504"/>
                  </a:lnTo>
                  <a:lnTo>
                    <a:pt x="1988474" y="707448"/>
                  </a:lnTo>
                  <a:lnTo>
                    <a:pt x="1981755" y="740730"/>
                  </a:lnTo>
                  <a:lnTo>
                    <a:pt x="1963430" y="767909"/>
                  </a:lnTo>
                  <a:lnTo>
                    <a:pt x="1936252" y="786233"/>
                  </a:lnTo>
                  <a:lnTo>
                    <a:pt x="1902970" y="792952"/>
                  </a:lnTo>
                  <a:lnTo>
                    <a:pt x="85504" y="792952"/>
                  </a:lnTo>
                  <a:lnTo>
                    <a:pt x="52222" y="786233"/>
                  </a:lnTo>
                  <a:lnTo>
                    <a:pt x="25043" y="767909"/>
                  </a:lnTo>
                  <a:lnTo>
                    <a:pt x="6719" y="740730"/>
                  </a:lnTo>
                  <a:lnTo>
                    <a:pt x="0" y="707448"/>
                  </a:lnTo>
                  <a:lnTo>
                    <a:pt x="0" y="85504"/>
                  </a:lnTo>
                  <a:lnTo>
                    <a:pt x="6719" y="52222"/>
                  </a:lnTo>
                  <a:lnTo>
                    <a:pt x="25043" y="25043"/>
                  </a:lnTo>
                  <a:lnTo>
                    <a:pt x="52222" y="6719"/>
                  </a:lnTo>
                  <a:lnTo>
                    <a:pt x="85504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9" name="object 59"/>
          <p:cNvSpPr txBox="1"/>
          <p:nvPr/>
        </p:nvSpPr>
        <p:spPr>
          <a:xfrm>
            <a:off x="2458568" y="2082783"/>
            <a:ext cx="1461770" cy="54102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380"/>
              </a:spcBef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Conscious,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no</a:t>
            </a:r>
            <a:r>
              <a:rPr sz="1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obstruction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60" name="object 60"/>
          <p:cNvGrpSpPr/>
          <p:nvPr/>
        </p:nvGrpSpPr>
        <p:grpSpPr>
          <a:xfrm>
            <a:off x="2228126" y="3021732"/>
            <a:ext cx="2026920" cy="831215"/>
            <a:chOff x="2228126" y="3021732"/>
            <a:chExt cx="2026920" cy="831215"/>
          </a:xfrm>
        </p:grpSpPr>
        <p:sp>
          <p:nvSpPr>
            <p:cNvPr id="61" name="object 61"/>
            <p:cNvSpPr/>
            <p:nvPr/>
          </p:nvSpPr>
          <p:spPr>
            <a:xfrm>
              <a:off x="2247176" y="3040782"/>
              <a:ext cx="1988820" cy="793115"/>
            </a:xfrm>
            <a:custGeom>
              <a:avLst/>
              <a:gdLst/>
              <a:ahLst/>
              <a:cxnLst/>
              <a:rect l="l" t="t" r="r" b="b"/>
              <a:pathLst>
                <a:path w="1988820" h="793114">
                  <a:moveTo>
                    <a:pt x="1893637" y="0"/>
                  </a:moveTo>
                  <a:lnTo>
                    <a:pt x="94837" y="0"/>
                  </a:lnTo>
                  <a:lnTo>
                    <a:pt x="57922" y="7452"/>
                  </a:lnTo>
                  <a:lnTo>
                    <a:pt x="27777" y="27777"/>
                  </a:lnTo>
                  <a:lnTo>
                    <a:pt x="7452" y="57922"/>
                  </a:lnTo>
                  <a:lnTo>
                    <a:pt x="0" y="94837"/>
                  </a:lnTo>
                  <a:lnTo>
                    <a:pt x="0" y="698115"/>
                  </a:lnTo>
                  <a:lnTo>
                    <a:pt x="7452" y="735030"/>
                  </a:lnTo>
                  <a:lnTo>
                    <a:pt x="27777" y="765175"/>
                  </a:lnTo>
                  <a:lnTo>
                    <a:pt x="57922" y="785499"/>
                  </a:lnTo>
                  <a:lnTo>
                    <a:pt x="94837" y="792952"/>
                  </a:lnTo>
                  <a:lnTo>
                    <a:pt x="1893637" y="792952"/>
                  </a:lnTo>
                  <a:lnTo>
                    <a:pt x="1930552" y="785499"/>
                  </a:lnTo>
                  <a:lnTo>
                    <a:pt x="1960697" y="765175"/>
                  </a:lnTo>
                  <a:lnTo>
                    <a:pt x="1981021" y="735030"/>
                  </a:lnTo>
                  <a:lnTo>
                    <a:pt x="1988474" y="698115"/>
                  </a:lnTo>
                  <a:lnTo>
                    <a:pt x="1988474" y="94837"/>
                  </a:lnTo>
                  <a:lnTo>
                    <a:pt x="1981021" y="57922"/>
                  </a:lnTo>
                  <a:lnTo>
                    <a:pt x="1960697" y="27777"/>
                  </a:lnTo>
                  <a:lnTo>
                    <a:pt x="1930552" y="7452"/>
                  </a:lnTo>
                  <a:lnTo>
                    <a:pt x="189363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2247176" y="3040782"/>
              <a:ext cx="1988820" cy="793115"/>
            </a:xfrm>
            <a:custGeom>
              <a:avLst/>
              <a:gdLst/>
              <a:ahLst/>
              <a:cxnLst/>
              <a:rect l="l" t="t" r="r" b="b"/>
              <a:pathLst>
                <a:path w="1988820" h="793114">
                  <a:moveTo>
                    <a:pt x="94837" y="0"/>
                  </a:moveTo>
                  <a:lnTo>
                    <a:pt x="1893637" y="0"/>
                  </a:lnTo>
                  <a:lnTo>
                    <a:pt x="1930552" y="7452"/>
                  </a:lnTo>
                  <a:lnTo>
                    <a:pt x="1960697" y="27777"/>
                  </a:lnTo>
                  <a:lnTo>
                    <a:pt x="1981021" y="57922"/>
                  </a:lnTo>
                  <a:lnTo>
                    <a:pt x="1988474" y="94837"/>
                  </a:lnTo>
                  <a:lnTo>
                    <a:pt x="1988474" y="698115"/>
                  </a:lnTo>
                  <a:lnTo>
                    <a:pt x="1981021" y="735030"/>
                  </a:lnTo>
                  <a:lnTo>
                    <a:pt x="1960697" y="765175"/>
                  </a:lnTo>
                  <a:lnTo>
                    <a:pt x="1930552" y="785500"/>
                  </a:lnTo>
                  <a:lnTo>
                    <a:pt x="1893637" y="792952"/>
                  </a:lnTo>
                  <a:lnTo>
                    <a:pt x="94837" y="792952"/>
                  </a:lnTo>
                  <a:lnTo>
                    <a:pt x="57922" y="785500"/>
                  </a:lnTo>
                  <a:lnTo>
                    <a:pt x="27777" y="765175"/>
                  </a:lnTo>
                  <a:lnTo>
                    <a:pt x="7452" y="735030"/>
                  </a:lnTo>
                  <a:lnTo>
                    <a:pt x="0" y="698115"/>
                  </a:lnTo>
                  <a:lnTo>
                    <a:pt x="0" y="94837"/>
                  </a:lnTo>
                  <a:lnTo>
                    <a:pt x="7452" y="57922"/>
                  </a:lnTo>
                  <a:lnTo>
                    <a:pt x="27777" y="27777"/>
                  </a:lnTo>
                  <a:lnTo>
                    <a:pt x="57922" y="7452"/>
                  </a:lnTo>
                  <a:lnTo>
                    <a:pt x="94837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3" name="object 63"/>
          <p:cNvSpPr txBox="1"/>
          <p:nvPr/>
        </p:nvSpPr>
        <p:spPr>
          <a:xfrm>
            <a:off x="2461303" y="3165086"/>
            <a:ext cx="1461770" cy="54102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380"/>
              </a:spcBef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Unconscious, </a:t>
            </a:r>
            <a:r>
              <a:rPr sz="1800" spc="-49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no</a:t>
            </a:r>
            <a:r>
              <a:rPr sz="1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obstruction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64" name="object 64"/>
          <p:cNvGrpSpPr/>
          <p:nvPr/>
        </p:nvGrpSpPr>
        <p:grpSpPr>
          <a:xfrm>
            <a:off x="2252720" y="4212150"/>
            <a:ext cx="2002155" cy="1573530"/>
            <a:chOff x="2252720" y="4212150"/>
            <a:chExt cx="2002155" cy="1573530"/>
          </a:xfrm>
        </p:grpSpPr>
        <p:sp>
          <p:nvSpPr>
            <p:cNvPr id="65" name="object 65"/>
            <p:cNvSpPr/>
            <p:nvPr/>
          </p:nvSpPr>
          <p:spPr>
            <a:xfrm>
              <a:off x="2271770" y="4231200"/>
              <a:ext cx="1964055" cy="1535430"/>
            </a:xfrm>
            <a:custGeom>
              <a:avLst/>
              <a:gdLst/>
              <a:ahLst/>
              <a:cxnLst/>
              <a:rect l="l" t="t" r="r" b="b"/>
              <a:pathLst>
                <a:path w="1964054" h="1535429">
                  <a:moveTo>
                    <a:pt x="1834903" y="0"/>
                  </a:moveTo>
                  <a:lnTo>
                    <a:pt x="128976" y="0"/>
                  </a:lnTo>
                  <a:lnTo>
                    <a:pt x="78772" y="10135"/>
                  </a:lnTo>
                  <a:lnTo>
                    <a:pt x="37776" y="37776"/>
                  </a:lnTo>
                  <a:lnTo>
                    <a:pt x="10135" y="78772"/>
                  </a:lnTo>
                  <a:lnTo>
                    <a:pt x="0" y="128976"/>
                  </a:lnTo>
                  <a:lnTo>
                    <a:pt x="0" y="1406451"/>
                  </a:lnTo>
                  <a:lnTo>
                    <a:pt x="10135" y="1456654"/>
                  </a:lnTo>
                  <a:lnTo>
                    <a:pt x="37776" y="1497651"/>
                  </a:lnTo>
                  <a:lnTo>
                    <a:pt x="78772" y="1525291"/>
                  </a:lnTo>
                  <a:lnTo>
                    <a:pt x="128976" y="1535427"/>
                  </a:lnTo>
                  <a:lnTo>
                    <a:pt x="1834903" y="1535427"/>
                  </a:lnTo>
                  <a:lnTo>
                    <a:pt x="1885107" y="1525291"/>
                  </a:lnTo>
                  <a:lnTo>
                    <a:pt x="1926103" y="1497651"/>
                  </a:lnTo>
                  <a:lnTo>
                    <a:pt x="1953744" y="1456654"/>
                  </a:lnTo>
                  <a:lnTo>
                    <a:pt x="1963879" y="1406451"/>
                  </a:lnTo>
                  <a:lnTo>
                    <a:pt x="1963879" y="128976"/>
                  </a:lnTo>
                  <a:lnTo>
                    <a:pt x="1953744" y="78772"/>
                  </a:lnTo>
                  <a:lnTo>
                    <a:pt x="1926103" y="37776"/>
                  </a:lnTo>
                  <a:lnTo>
                    <a:pt x="1885107" y="10135"/>
                  </a:lnTo>
                  <a:lnTo>
                    <a:pt x="183490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2271770" y="4231200"/>
              <a:ext cx="1964055" cy="1535430"/>
            </a:xfrm>
            <a:custGeom>
              <a:avLst/>
              <a:gdLst/>
              <a:ahLst/>
              <a:cxnLst/>
              <a:rect l="l" t="t" r="r" b="b"/>
              <a:pathLst>
                <a:path w="1964054" h="1535429">
                  <a:moveTo>
                    <a:pt x="128975" y="0"/>
                  </a:moveTo>
                  <a:lnTo>
                    <a:pt x="1834903" y="0"/>
                  </a:lnTo>
                  <a:lnTo>
                    <a:pt x="1885107" y="10135"/>
                  </a:lnTo>
                  <a:lnTo>
                    <a:pt x="1926103" y="37776"/>
                  </a:lnTo>
                  <a:lnTo>
                    <a:pt x="1953744" y="78772"/>
                  </a:lnTo>
                  <a:lnTo>
                    <a:pt x="1963879" y="128975"/>
                  </a:lnTo>
                  <a:lnTo>
                    <a:pt x="1963879" y="1406451"/>
                  </a:lnTo>
                  <a:lnTo>
                    <a:pt x="1953744" y="1456654"/>
                  </a:lnTo>
                  <a:lnTo>
                    <a:pt x="1926103" y="1497651"/>
                  </a:lnTo>
                  <a:lnTo>
                    <a:pt x="1885107" y="1525291"/>
                  </a:lnTo>
                  <a:lnTo>
                    <a:pt x="1834903" y="1535427"/>
                  </a:lnTo>
                  <a:lnTo>
                    <a:pt x="128975" y="1535427"/>
                  </a:lnTo>
                  <a:lnTo>
                    <a:pt x="78772" y="1525291"/>
                  </a:lnTo>
                  <a:lnTo>
                    <a:pt x="37776" y="1497651"/>
                  </a:lnTo>
                  <a:lnTo>
                    <a:pt x="10135" y="1456654"/>
                  </a:lnTo>
                  <a:lnTo>
                    <a:pt x="0" y="1406451"/>
                  </a:lnTo>
                  <a:lnTo>
                    <a:pt x="0" y="128975"/>
                  </a:lnTo>
                  <a:lnTo>
                    <a:pt x="10135" y="78772"/>
                  </a:lnTo>
                  <a:lnTo>
                    <a:pt x="37776" y="37776"/>
                  </a:lnTo>
                  <a:lnTo>
                    <a:pt x="78772" y="10135"/>
                  </a:lnTo>
                  <a:lnTo>
                    <a:pt x="128975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7" name="object 67"/>
          <p:cNvSpPr txBox="1"/>
          <p:nvPr/>
        </p:nvSpPr>
        <p:spPr>
          <a:xfrm>
            <a:off x="2495896" y="4365504"/>
            <a:ext cx="1410970" cy="126301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380"/>
              </a:spcBef>
            </a:pP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Airway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obstruction</a:t>
            </a:r>
            <a:r>
              <a:rPr sz="1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or </a:t>
            </a:r>
            <a:r>
              <a:rPr sz="1800" spc="-484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impending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airway </a:t>
            </a:r>
            <a:r>
              <a:rPr sz="1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obstruction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5626255" y="6014570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6234209" y="6022465"/>
            <a:ext cx="123888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4979292" y="6036231"/>
            <a:ext cx="40957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2" name="object 7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  <p:sp>
        <p:nvSpPr>
          <p:cNvPr id="68" name="object 68"/>
          <p:cNvSpPr txBox="1"/>
          <p:nvPr/>
        </p:nvSpPr>
        <p:spPr>
          <a:xfrm>
            <a:off x="10410220" y="3034849"/>
            <a:ext cx="1562735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Assess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Respiration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and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Breathing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172436" y="773181"/>
            <a:ext cx="3847465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898525">
              <a:lnSpc>
                <a:spcPts val="2080"/>
              </a:lnSpc>
              <a:spcBef>
                <a:spcPts val="450"/>
              </a:spcBef>
            </a:pPr>
            <a:r>
              <a:rPr spc="-25" dirty="0">
                <a:solidFill>
                  <a:srgbClr val="95212E"/>
                </a:solidFill>
              </a:rPr>
              <a:t>LIMITATIONS</a:t>
            </a:r>
            <a:r>
              <a:rPr dirty="0">
                <a:solidFill>
                  <a:srgbClr val="95212E"/>
                </a:solidFill>
              </a:rPr>
              <a:t> </a:t>
            </a:r>
            <a:r>
              <a:rPr spc="5" dirty="0">
                <a:solidFill>
                  <a:srgbClr val="000000"/>
                </a:solidFill>
              </a:rPr>
              <a:t>OF </a:t>
            </a:r>
            <a:r>
              <a:rPr spc="10" dirty="0">
                <a:solidFill>
                  <a:srgbClr val="000000"/>
                </a:solidFill>
              </a:rPr>
              <a:t> </a:t>
            </a:r>
            <a:r>
              <a:rPr spc="-50" dirty="0">
                <a:solidFill>
                  <a:srgbClr val="000000"/>
                </a:solidFill>
              </a:rPr>
              <a:t>AIRWAY</a:t>
            </a:r>
            <a:r>
              <a:rPr spc="-55" dirty="0">
                <a:solidFill>
                  <a:srgbClr val="000000"/>
                </a:solidFill>
              </a:rPr>
              <a:t> </a:t>
            </a:r>
            <a:r>
              <a:rPr spc="10" dirty="0">
                <a:solidFill>
                  <a:srgbClr val="000000"/>
                </a:solidFill>
              </a:rPr>
              <a:t>MANAGEMENT</a:t>
            </a:r>
            <a:r>
              <a:rPr spc="-20" dirty="0">
                <a:solidFill>
                  <a:srgbClr val="000000"/>
                </a:solidFill>
              </a:rPr>
              <a:t> </a:t>
            </a:r>
            <a:r>
              <a:rPr spc="5" dirty="0">
                <a:solidFill>
                  <a:srgbClr val="000000"/>
                </a:solidFill>
              </a:rPr>
              <a:t>IN</a:t>
            </a:r>
            <a:r>
              <a:rPr spc="-20" dirty="0">
                <a:solidFill>
                  <a:srgbClr val="000000"/>
                </a:solidFill>
              </a:rPr>
              <a:t> </a:t>
            </a:r>
            <a:r>
              <a:rPr spc="5" dirty="0">
                <a:solidFill>
                  <a:srgbClr val="000000"/>
                </a:solidFill>
              </a:rPr>
              <a:t>TFC</a:t>
            </a:r>
          </a:p>
        </p:txBody>
      </p:sp>
      <p:sp>
        <p:nvSpPr>
          <p:cNvPr id="5" name="object 5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251179" y="2086865"/>
            <a:ext cx="3967479" cy="267335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371475">
              <a:lnSpc>
                <a:spcPts val="2800"/>
              </a:lnSpc>
              <a:spcBef>
                <a:spcPts val="260"/>
              </a:spcBef>
            </a:pPr>
            <a:r>
              <a:rPr sz="2400" b="1" spc="-5" dirty="0">
                <a:latin typeface="Arial"/>
                <a:cs typeface="Arial"/>
              </a:rPr>
              <a:t>Complications </a:t>
            </a:r>
            <a:r>
              <a:rPr sz="2400" dirty="0">
                <a:latin typeface="Arial MT"/>
                <a:cs typeface="Arial MT"/>
              </a:rPr>
              <a:t>of Airway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Management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may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include:</a:t>
            </a:r>
            <a:endParaRPr sz="2400">
              <a:latin typeface="Arial MT"/>
              <a:cs typeface="Arial MT"/>
            </a:endParaRPr>
          </a:p>
          <a:p>
            <a:pPr marL="266700">
              <a:lnSpc>
                <a:spcPct val="100000"/>
              </a:lnSpc>
              <a:spcBef>
                <a:spcPts val="1810"/>
              </a:spcBef>
            </a:pPr>
            <a:r>
              <a:rPr sz="2400" dirty="0">
                <a:latin typeface="Arial MT"/>
                <a:cs typeface="Arial MT"/>
              </a:rPr>
              <a:t>Burns</a:t>
            </a:r>
            <a:r>
              <a:rPr sz="2400" spc="-3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to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the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airway</a:t>
            </a:r>
            <a:endParaRPr sz="2400">
              <a:latin typeface="Arial MT"/>
              <a:cs typeface="Arial MT"/>
            </a:endParaRPr>
          </a:p>
          <a:p>
            <a:pPr marL="266700" marR="5080">
              <a:lnSpc>
                <a:spcPts val="2800"/>
              </a:lnSpc>
              <a:spcBef>
                <a:spcPts val="1080"/>
              </a:spcBef>
            </a:pPr>
            <a:r>
              <a:rPr sz="2400" spc="-5" dirty="0">
                <a:latin typeface="Arial MT"/>
                <a:cs typeface="Arial MT"/>
              </a:rPr>
              <a:t>Intracranial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Pressure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40" dirty="0">
                <a:latin typeface="Arial MT"/>
                <a:cs typeface="Arial MT"/>
              </a:rPr>
              <a:t>(NPA/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0" dirty="0">
                <a:latin typeface="Arial MT"/>
                <a:cs typeface="Arial MT"/>
              </a:rPr>
              <a:t>OPA)</a:t>
            </a:r>
            <a:endParaRPr sz="2400">
              <a:latin typeface="Arial MT"/>
              <a:cs typeface="Arial MT"/>
            </a:endParaRPr>
          </a:p>
          <a:p>
            <a:pPr marL="266700">
              <a:lnSpc>
                <a:spcPct val="100000"/>
              </a:lnSpc>
              <a:spcBef>
                <a:spcPts val="840"/>
              </a:spcBef>
            </a:pPr>
            <a:r>
              <a:rPr sz="2400" dirty="0">
                <a:latin typeface="Arial MT"/>
                <a:cs typeface="Arial MT"/>
              </a:rPr>
              <a:t>Cerebral</a:t>
            </a:r>
            <a:r>
              <a:rPr sz="2400" spc="-2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Spinal</a:t>
            </a:r>
            <a:r>
              <a:rPr sz="2400" spc="-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Fluid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74740" y="1949922"/>
            <a:ext cx="4921250" cy="3444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8130" marR="5080" indent="-266065">
              <a:lnSpc>
                <a:spcPct val="137400"/>
              </a:lnSpc>
              <a:spcBef>
                <a:spcPts val="100"/>
              </a:spcBef>
            </a:pPr>
            <a:r>
              <a:rPr sz="2400" b="1" spc="-5" dirty="0">
                <a:latin typeface="Arial"/>
                <a:cs typeface="Arial"/>
              </a:rPr>
              <a:t>Limitations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1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Airway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Management: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Massive</a:t>
            </a:r>
            <a:r>
              <a:rPr sz="2400" spc="-50" dirty="0">
                <a:latin typeface="Arial MT"/>
                <a:cs typeface="Arial MT"/>
              </a:rPr>
              <a:t> </a:t>
            </a:r>
            <a:r>
              <a:rPr sz="2400" spc="-15" dirty="0">
                <a:latin typeface="Arial MT"/>
                <a:cs typeface="Arial MT"/>
              </a:rPr>
              <a:t>Trauma</a:t>
            </a:r>
            <a:endParaRPr sz="2400">
              <a:latin typeface="Arial MT"/>
              <a:cs typeface="Arial MT"/>
            </a:endParaRPr>
          </a:p>
          <a:p>
            <a:pPr marL="278130" marR="2432685">
              <a:lnSpc>
                <a:spcPct val="131900"/>
              </a:lnSpc>
            </a:pPr>
            <a:r>
              <a:rPr sz="2400" spc="-5" dirty="0">
                <a:latin typeface="Arial MT"/>
                <a:cs typeface="Arial MT"/>
              </a:rPr>
              <a:t>Familiarization </a:t>
            </a:r>
            <a:r>
              <a:rPr sz="2400" dirty="0">
                <a:latin typeface="Arial MT"/>
                <a:cs typeface="Arial MT"/>
              </a:rPr>
              <a:t> Skill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Instructions</a:t>
            </a:r>
            <a:endParaRPr sz="2400">
              <a:latin typeface="Arial MT"/>
              <a:cs typeface="Arial MT"/>
            </a:endParaRPr>
          </a:p>
          <a:p>
            <a:pPr marL="278130" marR="1534160">
              <a:lnSpc>
                <a:spcPct val="131900"/>
              </a:lnSpc>
            </a:pPr>
            <a:r>
              <a:rPr sz="2400" spc="-5" dirty="0">
                <a:latin typeface="Arial MT"/>
                <a:cs typeface="Arial MT"/>
              </a:rPr>
              <a:t>Anatomical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Landmarks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15" dirty="0">
                <a:latin typeface="Arial MT"/>
                <a:cs typeface="Arial MT"/>
              </a:rPr>
              <a:t>Training</a:t>
            </a:r>
            <a:endParaRPr sz="2400">
              <a:latin typeface="Arial MT"/>
              <a:cs typeface="Arial MT"/>
            </a:endParaRPr>
          </a:p>
          <a:p>
            <a:pPr marL="278130">
              <a:lnSpc>
                <a:spcPct val="100000"/>
              </a:lnSpc>
              <a:spcBef>
                <a:spcPts val="919"/>
              </a:spcBef>
            </a:pPr>
            <a:r>
              <a:rPr sz="2400" dirty="0">
                <a:latin typeface="Arial MT"/>
                <a:cs typeface="Arial MT"/>
              </a:rPr>
              <a:t>Capabilities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269286" y="3102063"/>
            <a:ext cx="114300" cy="351790"/>
          </a:xfrm>
          <a:custGeom>
            <a:avLst/>
            <a:gdLst/>
            <a:ahLst/>
            <a:cxnLst/>
            <a:rect l="l" t="t" r="r" b="b"/>
            <a:pathLst>
              <a:path w="114300" h="351789">
                <a:moveTo>
                  <a:pt x="0" y="3513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351378"/>
                </a:lnTo>
                <a:lnTo>
                  <a:pt x="0" y="3513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269286" y="3629490"/>
            <a:ext cx="114300" cy="685800"/>
          </a:xfrm>
          <a:custGeom>
            <a:avLst/>
            <a:gdLst/>
            <a:ahLst/>
            <a:cxnLst/>
            <a:rect l="l" t="t" r="r" b="b"/>
            <a:pathLst>
              <a:path w="114300" h="685800">
                <a:moveTo>
                  <a:pt x="0" y="685798"/>
                </a:moveTo>
                <a:lnTo>
                  <a:pt x="0" y="0"/>
                </a:lnTo>
                <a:lnTo>
                  <a:pt x="114300" y="0"/>
                </a:lnTo>
                <a:lnTo>
                  <a:pt x="114300" y="685798"/>
                </a:lnTo>
                <a:lnTo>
                  <a:pt x="0" y="68579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269286" y="4463151"/>
            <a:ext cx="114300" cy="351790"/>
          </a:xfrm>
          <a:custGeom>
            <a:avLst/>
            <a:gdLst/>
            <a:ahLst/>
            <a:cxnLst/>
            <a:rect l="l" t="t" r="r" b="b"/>
            <a:pathLst>
              <a:path w="114300" h="351789">
                <a:moveTo>
                  <a:pt x="0" y="3513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351378"/>
                </a:lnTo>
                <a:lnTo>
                  <a:pt x="0" y="3513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191676" y="2653330"/>
            <a:ext cx="114300" cy="351790"/>
          </a:xfrm>
          <a:custGeom>
            <a:avLst/>
            <a:gdLst/>
            <a:ahLst/>
            <a:cxnLst/>
            <a:rect l="l" t="t" r="r" b="b"/>
            <a:pathLst>
              <a:path w="114300" h="351789">
                <a:moveTo>
                  <a:pt x="0" y="3513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351378"/>
                </a:lnTo>
                <a:lnTo>
                  <a:pt x="0" y="3513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191676" y="3140047"/>
            <a:ext cx="114300" cy="351790"/>
          </a:xfrm>
          <a:custGeom>
            <a:avLst/>
            <a:gdLst/>
            <a:ahLst/>
            <a:cxnLst/>
            <a:rect l="l" t="t" r="r" b="b"/>
            <a:pathLst>
              <a:path w="114300" h="351789">
                <a:moveTo>
                  <a:pt x="0" y="3513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351378"/>
                </a:lnTo>
                <a:lnTo>
                  <a:pt x="0" y="3513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191676" y="3626762"/>
            <a:ext cx="114300" cy="351790"/>
          </a:xfrm>
          <a:custGeom>
            <a:avLst/>
            <a:gdLst/>
            <a:ahLst/>
            <a:cxnLst/>
            <a:rect l="l" t="t" r="r" b="b"/>
            <a:pathLst>
              <a:path w="114300" h="351789">
                <a:moveTo>
                  <a:pt x="0" y="3513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351378"/>
                </a:lnTo>
                <a:lnTo>
                  <a:pt x="0" y="3513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191676" y="4113478"/>
            <a:ext cx="114300" cy="351790"/>
          </a:xfrm>
          <a:custGeom>
            <a:avLst/>
            <a:gdLst/>
            <a:ahLst/>
            <a:cxnLst/>
            <a:rect l="l" t="t" r="r" b="b"/>
            <a:pathLst>
              <a:path w="114300" h="351789">
                <a:moveTo>
                  <a:pt x="0" y="3513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351378"/>
                </a:lnTo>
                <a:lnTo>
                  <a:pt x="0" y="3513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191676" y="4600194"/>
            <a:ext cx="114300" cy="351790"/>
          </a:xfrm>
          <a:custGeom>
            <a:avLst/>
            <a:gdLst/>
            <a:ahLst/>
            <a:cxnLst/>
            <a:rect l="l" t="t" r="r" b="b"/>
            <a:pathLst>
              <a:path w="114300" h="351789">
                <a:moveTo>
                  <a:pt x="0" y="3513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351378"/>
                </a:lnTo>
                <a:lnTo>
                  <a:pt x="0" y="3513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191676" y="5086909"/>
            <a:ext cx="114300" cy="351790"/>
          </a:xfrm>
          <a:custGeom>
            <a:avLst/>
            <a:gdLst/>
            <a:ahLst/>
            <a:cxnLst/>
            <a:rect l="l" t="t" r="r" b="b"/>
            <a:pathLst>
              <a:path w="114300" h="351789">
                <a:moveTo>
                  <a:pt x="0" y="3513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351378"/>
                </a:lnTo>
                <a:lnTo>
                  <a:pt x="0" y="3513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5626255" y="6014570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234209" y="6022465"/>
            <a:ext cx="123888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979292" y="6036231"/>
            <a:ext cx="40957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7:</a:t>
            </a:r>
            <a:r>
              <a:rPr spc="-80" dirty="0"/>
              <a:t> </a:t>
            </a:r>
            <a:r>
              <a:rPr spc="-5" dirty="0"/>
              <a:t>Airway Management</a:t>
            </a:r>
            <a:r>
              <a:rPr spc="-10" dirty="0"/>
              <a:t> </a:t>
            </a:r>
            <a:r>
              <a:rPr spc="-5" dirty="0"/>
              <a:t>in</a:t>
            </a:r>
            <a:r>
              <a:rPr spc="-10" dirty="0"/>
              <a:t> </a:t>
            </a:r>
            <a:r>
              <a:rPr spc="-5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6222546" y="3900233"/>
            <a:ext cx="5499100" cy="1760855"/>
            <a:chOff x="6222546" y="3900233"/>
            <a:chExt cx="5499100" cy="1760855"/>
          </a:xfrm>
        </p:grpSpPr>
        <p:sp>
          <p:nvSpPr>
            <p:cNvPr id="6" name="object 6"/>
            <p:cNvSpPr/>
            <p:nvPr/>
          </p:nvSpPr>
          <p:spPr>
            <a:xfrm>
              <a:off x="6222546" y="3900233"/>
              <a:ext cx="5499100" cy="1760855"/>
            </a:xfrm>
            <a:custGeom>
              <a:avLst/>
              <a:gdLst/>
              <a:ahLst/>
              <a:cxnLst/>
              <a:rect l="l" t="t" r="r" b="b"/>
              <a:pathLst>
                <a:path w="5499100" h="1760854">
                  <a:moveTo>
                    <a:pt x="5296861" y="0"/>
                  </a:moveTo>
                  <a:lnTo>
                    <a:pt x="202103" y="0"/>
                  </a:lnTo>
                  <a:lnTo>
                    <a:pt x="155763" y="5337"/>
                  </a:lnTo>
                  <a:lnTo>
                    <a:pt x="113223" y="20542"/>
                  </a:lnTo>
                  <a:lnTo>
                    <a:pt x="75698" y="44400"/>
                  </a:lnTo>
                  <a:lnTo>
                    <a:pt x="44399" y="75698"/>
                  </a:lnTo>
                  <a:lnTo>
                    <a:pt x="20542" y="113224"/>
                  </a:lnTo>
                  <a:lnTo>
                    <a:pt x="5337" y="155764"/>
                  </a:lnTo>
                  <a:lnTo>
                    <a:pt x="0" y="202105"/>
                  </a:lnTo>
                  <a:lnTo>
                    <a:pt x="0" y="1558232"/>
                  </a:lnTo>
                  <a:lnTo>
                    <a:pt x="5337" y="1604573"/>
                  </a:lnTo>
                  <a:lnTo>
                    <a:pt x="20542" y="1647113"/>
                  </a:lnTo>
                  <a:lnTo>
                    <a:pt x="44399" y="1684638"/>
                  </a:lnTo>
                  <a:lnTo>
                    <a:pt x="75698" y="1715937"/>
                  </a:lnTo>
                  <a:lnTo>
                    <a:pt x="113223" y="1739795"/>
                  </a:lnTo>
                  <a:lnTo>
                    <a:pt x="155763" y="1754999"/>
                  </a:lnTo>
                  <a:lnTo>
                    <a:pt x="202103" y="1760337"/>
                  </a:lnTo>
                  <a:lnTo>
                    <a:pt x="5296861" y="1760337"/>
                  </a:lnTo>
                  <a:lnTo>
                    <a:pt x="5343202" y="1754999"/>
                  </a:lnTo>
                  <a:lnTo>
                    <a:pt x="5385741" y="1739795"/>
                  </a:lnTo>
                  <a:lnTo>
                    <a:pt x="5423267" y="1715937"/>
                  </a:lnTo>
                  <a:lnTo>
                    <a:pt x="5454566" y="1684638"/>
                  </a:lnTo>
                  <a:lnTo>
                    <a:pt x="5478424" y="1647113"/>
                  </a:lnTo>
                  <a:lnTo>
                    <a:pt x="5493628" y="1604573"/>
                  </a:lnTo>
                  <a:lnTo>
                    <a:pt x="5498966" y="1558232"/>
                  </a:lnTo>
                  <a:lnTo>
                    <a:pt x="5498966" y="202105"/>
                  </a:lnTo>
                  <a:lnTo>
                    <a:pt x="5493628" y="155764"/>
                  </a:lnTo>
                  <a:lnTo>
                    <a:pt x="5478424" y="113224"/>
                  </a:lnTo>
                  <a:lnTo>
                    <a:pt x="5454566" y="75698"/>
                  </a:lnTo>
                  <a:lnTo>
                    <a:pt x="5423267" y="44400"/>
                  </a:lnTo>
                  <a:lnTo>
                    <a:pt x="5385741" y="20542"/>
                  </a:lnTo>
                  <a:lnTo>
                    <a:pt x="5343202" y="5337"/>
                  </a:lnTo>
                  <a:lnTo>
                    <a:pt x="5296861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42190" y="4137231"/>
              <a:ext cx="740234" cy="644439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3398884" y="831410"/>
            <a:ext cx="7939405" cy="4608195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032510" marR="3569335" indent="288925">
              <a:lnSpc>
                <a:spcPts val="2080"/>
              </a:lnSpc>
              <a:spcBef>
                <a:spcPts val="450"/>
              </a:spcBef>
            </a:pPr>
            <a:r>
              <a:rPr sz="2000" b="1" spc="-10" dirty="0">
                <a:latin typeface="Arial"/>
                <a:cs typeface="Arial"/>
              </a:rPr>
              <a:t>CASUALTY </a:t>
            </a:r>
            <a:r>
              <a:rPr sz="2000" b="1" spc="5" dirty="0">
                <a:latin typeface="Arial"/>
                <a:cs typeface="Arial"/>
              </a:rPr>
              <a:t>POSITION: </a:t>
            </a:r>
            <a:r>
              <a:rPr sz="2000" b="1" spc="10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MAINTAINING </a:t>
            </a:r>
            <a:r>
              <a:rPr sz="2000" b="1" spc="5" dirty="0">
                <a:latin typeface="Arial"/>
                <a:cs typeface="Arial"/>
              </a:rPr>
              <a:t>THE</a:t>
            </a:r>
            <a:r>
              <a:rPr sz="2000" b="1" spc="-85" dirty="0">
                <a:latin typeface="Arial"/>
                <a:cs typeface="Arial"/>
              </a:rPr>
              <a:t> </a:t>
            </a:r>
            <a:r>
              <a:rPr sz="2000" b="1" spc="-50" dirty="0">
                <a:solidFill>
                  <a:srgbClr val="95212E"/>
                </a:solidFill>
                <a:latin typeface="Arial"/>
                <a:cs typeface="Arial"/>
              </a:rPr>
              <a:t>AIRWAY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900">
              <a:latin typeface="Arial"/>
              <a:cs typeface="Arial"/>
            </a:endParaRPr>
          </a:p>
          <a:p>
            <a:pPr marL="12700" marR="4361180">
              <a:lnSpc>
                <a:spcPts val="2300"/>
              </a:lnSpc>
            </a:pPr>
            <a:r>
              <a:rPr sz="2000" spc="-5" dirty="0">
                <a:latin typeface="Arial MT"/>
                <a:cs typeface="Arial MT"/>
              </a:rPr>
              <a:t>If </a:t>
            </a:r>
            <a:r>
              <a:rPr sz="2000" dirty="0">
                <a:latin typeface="Arial MT"/>
                <a:cs typeface="Arial MT"/>
              </a:rPr>
              <a:t>a </a:t>
            </a:r>
            <a:r>
              <a:rPr sz="2000" spc="-5" dirty="0">
                <a:latin typeface="Arial MT"/>
                <a:cs typeface="Arial MT"/>
              </a:rPr>
              <a:t>casualty </a:t>
            </a:r>
            <a:r>
              <a:rPr sz="2000" b="1" dirty="0">
                <a:latin typeface="Arial"/>
                <a:cs typeface="Arial"/>
              </a:rPr>
              <a:t>can </a:t>
            </a:r>
            <a:r>
              <a:rPr sz="2000" b="1" spc="-5" dirty="0">
                <a:latin typeface="Arial"/>
                <a:cs typeface="Arial"/>
              </a:rPr>
              <a:t>breathe on 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their own</a:t>
            </a:r>
            <a:r>
              <a:rPr sz="2000" spc="-5" dirty="0">
                <a:latin typeface="Arial MT"/>
                <a:cs typeface="Arial MT"/>
              </a:rPr>
              <a:t>, </a:t>
            </a:r>
            <a:r>
              <a:rPr sz="2000" dirty="0">
                <a:latin typeface="Arial MT"/>
                <a:cs typeface="Arial MT"/>
              </a:rPr>
              <a:t>let </a:t>
            </a:r>
            <a:r>
              <a:rPr sz="2000" spc="-5" dirty="0">
                <a:latin typeface="Arial MT"/>
                <a:cs typeface="Arial MT"/>
              </a:rPr>
              <a:t>them </a:t>
            </a:r>
            <a:r>
              <a:rPr sz="2000" dirty="0">
                <a:latin typeface="Arial MT"/>
                <a:cs typeface="Arial MT"/>
              </a:rPr>
              <a:t>assume </a:t>
            </a:r>
            <a:r>
              <a:rPr sz="2000" spc="-5" dirty="0">
                <a:latin typeface="Arial MT"/>
                <a:cs typeface="Arial MT"/>
              </a:rPr>
              <a:t>the </a:t>
            </a:r>
            <a:r>
              <a:rPr sz="2000" spc="-5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best </a:t>
            </a:r>
            <a:r>
              <a:rPr sz="2000" spc="-5" dirty="0">
                <a:latin typeface="Arial MT"/>
                <a:cs typeface="Arial MT"/>
              </a:rPr>
              <a:t>position that </a:t>
            </a:r>
            <a:r>
              <a:rPr sz="2000" dirty="0">
                <a:latin typeface="Arial MT"/>
                <a:cs typeface="Arial MT"/>
              </a:rPr>
              <a:t>best </a:t>
            </a:r>
            <a:r>
              <a:rPr sz="2000" spc="-5" dirty="0">
                <a:latin typeface="Arial MT"/>
                <a:cs typeface="Arial MT"/>
              </a:rPr>
              <a:t>protects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25" dirty="0">
                <a:latin typeface="Arial MT"/>
                <a:cs typeface="Arial MT"/>
              </a:rPr>
              <a:t>airway,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including</a:t>
            </a:r>
            <a:r>
              <a:rPr sz="2000" spc="-5" dirty="0">
                <a:latin typeface="Arial MT"/>
                <a:cs typeface="Arial MT"/>
              </a:rPr>
              <a:t> sitting </a:t>
            </a:r>
            <a:r>
              <a:rPr sz="2000" dirty="0">
                <a:latin typeface="Arial MT"/>
                <a:cs typeface="Arial MT"/>
              </a:rPr>
              <a:t>up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and/or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leaning</a:t>
            </a:r>
            <a:r>
              <a:rPr sz="2000" spc="-5" dirty="0">
                <a:latin typeface="Arial MT"/>
                <a:cs typeface="Arial MT"/>
              </a:rPr>
              <a:t> forward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250">
              <a:latin typeface="Arial MT"/>
              <a:cs typeface="Arial MT"/>
            </a:endParaRPr>
          </a:p>
          <a:p>
            <a:pPr marL="3937635" marR="5080">
              <a:lnSpc>
                <a:spcPts val="2100"/>
              </a:lnSpc>
            </a:pPr>
            <a:r>
              <a:rPr sz="1800" spc="-5" dirty="0">
                <a:latin typeface="Arial MT"/>
                <a:cs typeface="Arial MT"/>
              </a:rPr>
              <a:t>If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5" dirty="0">
                <a:latin typeface="Arial MT"/>
                <a:cs typeface="Arial MT"/>
              </a:rPr>
              <a:t>casualty </a:t>
            </a:r>
            <a:r>
              <a:rPr sz="1800" dirty="0">
                <a:latin typeface="Arial MT"/>
                <a:cs typeface="Arial MT"/>
              </a:rPr>
              <a:t>can </a:t>
            </a:r>
            <a:r>
              <a:rPr sz="1800" b="1" spc="-5" dirty="0">
                <a:latin typeface="Arial"/>
                <a:cs typeface="Arial"/>
              </a:rPr>
              <a:t>breathe on their own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5212E"/>
                </a:solidFill>
                <a:latin typeface="Arial"/>
                <a:cs typeface="Arial"/>
              </a:rPr>
              <a:t>in </a:t>
            </a:r>
            <a:r>
              <a:rPr sz="1800" b="1" dirty="0">
                <a:solidFill>
                  <a:srgbClr val="95212E"/>
                </a:solidFill>
                <a:latin typeface="Arial"/>
                <a:cs typeface="Arial"/>
              </a:rPr>
              <a:t>a </a:t>
            </a:r>
            <a:r>
              <a:rPr sz="1800" b="1" spc="-5" dirty="0">
                <a:solidFill>
                  <a:srgbClr val="95212E"/>
                </a:solidFill>
                <a:latin typeface="Arial"/>
                <a:cs typeface="Arial"/>
              </a:rPr>
              <a:t>position of their choice</a:t>
            </a:r>
            <a:r>
              <a:rPr sz="1800" spc="-5" dirty="0">
                <a:solidFill>
                  <a:srgbClr val="95212E"/>
                </a:solidFill>
                <a:latin typeface="Arial MT"/>
                <a:cs typeface="Arial MT"/>
              </a:rPr>
              <a:t>, </a:t>
            </a:r>
            <a:r>
              <a:rPr sz="1800" b="1" u="heavy" spc="-5" dirty="0">
                <a:solidFill>
                  <a:srgbClr val="95212E"/>
                </a:solidFill>
                <a:uFill>
                  <a:solidFill>
                    <a:srgbClr val="95212E"/>
                  </a:solidFill>
                </a:uFill>
                <a:latin typeface="Arial"/>
                <a:cs typeface="Arial"/>
              </a:rPr>
              <a:t>DO </a:t>
            </a:r>
            <a:r>
              <a:rPr sz="1800" b="1" u="heavy" dirty="0">
                <a:solidFill>
                  <a:srgbClr val="95212E"/>
                </a:solidFill>
                <a:uFill>
                  <a:solidFill>
                    <a:srgbClr val="95212E"/>
                  </a:solidFill>
                </a:uFill>
                <a:latin typeface="Arial"/>
                <a:cs typeface="Arial"/>
              </a:rPr>
              <a:t>NOT </a:t>
            </a:r>
            <a:r>
              <a:rPr sz="1800" b="1" spc="-49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force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them into</a:t>
            </a:r>
            <a:r>
              <a:rPr sz="1800" dirty="0">
                <a:latin typeface="Arial MT"/>
                <a:cs typeface="Arial MT"/>
              </a:rPr>
              <a:t> a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position</a:t>
            </a:r>
            <a:r>
              <a:rPr sz="1800" dirty="0">
                <a:latin typeface="Arial MT"/>
                <a:cs typeface="Arial MT"/>
              </a:rPr>
              <a:t> or</a:t>
            </a:r>
            <a:r>
              <a:rPr sz="1800" spc="-5" dirty="0">
                <a:latin typeface="Arial MT"/>
                <a:cs typeface="Arial MT"/>
              </a:rPr>
              <a:t> perform </a:t>
            </a:r>
            <a:r>
              <a:rPr sz="1800" dirty="0">
                <a:latin typeface="Arial MT"/>
                <a:cs typeface="Arial MT"/>
              </a:rPr>
              <a:t> airway procedures </a:t>
            </a:r>
            <a:r>
              <a:rPr sz="1800" spc="-5" dirty="0">
                <a:latin typeface="Arial MT"/>
                <a:cs typeface="Arial MT"/>
              </a:rPr>
              <a:t>that </a:t>
            </a:r>
            <a:r>
              <a:rPr sz="1800" dirty="0">
                <a:latin typeface="Arial MT"/>
                <a:cs typeface="Arial MT"/>
              </a:rPr>
              <a:t>causes </a:t>
            </a:r>
            <a:r>
              <a:rPr sz="1800" spc="-5" dirty="0">
                <a:latin typeface="Arial MT"/>
                <a:cs typeface="Arial MT"/>
              </a:rPr>
              <a:t>them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difficulties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 </a:t>
            </a:r>
            <a:r>
              <a:rPr sz="1800" spc="-5" dirty="0">
                <a:latin typeface="Arial MT"/>
                <a:cs typeface="Arial MT"/>
              </a:rPr>
              <a:t>breathing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73259" y="1799505"/>
            <a:ext cx="5612776" cy="4349901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858328" y="1508678"/>
            <a:ext cx="3560413" cy="2583385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5626255" y="6014570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234209" y="6022465"/>
            <a:ext cx="123888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979292" y="6036231"/>
            <a:ext cx="40957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7:</a:t>
            </a:r>
            <a:r>
              <a:rPr spc="-80" dirty="0"/>
              <a:t> </a:t>
            </a:r>
            <a:r>
              <a:rPr spc="-5" dirty="0"/>
              <a:t>Airway Management</a:t>
            </a:r>
            <a:r>
              <a:rPr spc="-10" dirty="0"/>
              <a:t> </a:t>
            </a:r>
            <a:r>
              <a:rPr spc="-5" dirty="0"/>
              <a:t>in</a:t>
            </a:r>
            <a:r>
              <a:rPr spc="-10" dirty="0"/>
              <a:t> </a:t>
            </a:r>
            <a:r>
              <a:rPr spc="-5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03318" y="3209669"/>
            <a:ext cx="5577640" cy="174872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636771" y="953761"/>
            <a:ext cx="10442575" cy="2044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9115">
              <a:lnSpc>
                <a:spcPct val="100000"/>
              </a:lnSpc>
              <a:spcBef>
                <a:spcPts val="100"/>
              </a:spcBef>
            </a:pPr>
            <a:r>
              <a:rPr sz="3600" b="1" spc="-35" dirty="0">
                <a:latin typeface="Arial"/>
                <a:cs typeface="Arial"/>
              </a:rPr>
              <a:t>CASUALTY</a:t>
            </a:r>
            <a:r>
              <a:rPr sz="3600" b="1" spc="-8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POSITION: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20" dirty="0">
                <a:solidFill>
                  <a:srgbClr val="95212E"/>
                </a:solidFill>
                <a:latin typeface="Arial"/>
                <a:cs typeface="Arial"/>
              </a:rPr>
              <a:t>RECOVERY</a:t>
            </a:r>
            <a:r>
              <a:rPr sz="3600" b="1" spc="-8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POSITION</a:t>
            </a:r>
            <a:endParaRPr sz="3600">
              <a:latin typeface="Arial"/>
              <a:cs typeface="Arial"/>
            </a:endParaRPr>
          </a:p>
          <a:p>
            <a:pPr marL="12700" marR="5411470">
              <a:lnSpc>
                <a:spcPts val="2300"/>
              </a:lnSpc>
              <a:spcBef>
                <a:spcPts val="2435"/>
              </a:spcBef>
            </a:pPr>
            <a:r>
              <a:rPr sz="2000" spc="-5" dirty="0">
                <a:latin typeface="Arial MT"/>
                <a:cs typeface="Arial MT"/>
              </a:rPr>
              <a:t>For </a:t>
            </a:r>
            <a:r>
              <a:rPr sz="2000" dirty="0">
                <a:latin typeface="Arial MT"/>
                <a:cs typeface="Arial MT"/>
              </a:rPr>
              <a:t>an </a:t>
            </a:r>
            <a:r>
              <a:rPr sz="2000" b="1" spc="-5" dirty="0">
                <a:latin typeface="Arial"/>
                <a:cs typeface="Arial"/>
              </a:rPr>
              <a:t>unconscious </a:t>
            </a:r>
            <a:r>
              <a:rPr sz="2000" spc="-5" dirty="0">
                <a:latin typeface="Arial MT"/>
                <a:cs typeface="Arial MT"/>
              </a:rPr>
              <a:t>casualty </a:t>
            </a:r>
            <a:r>
              <a:rPr sz="2000" b="1" spc="-5" dirty="0">
                <a:latin typeface="Arial"/>
                <a:cs typeface="Arial"/>
              </a:rPr>
              <a:t>not in shock</a:t>
            </a:r>
            <a:r>
              <a:rPr sz="2000" spc="-5" dirty="0">
                <a:latin typeface="Arial MT"/>
                <a:cs typeface="Arial MT"/>
              </a:rPr>
              <a:t>,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or</a:t>
            </a:r>
            <a:r>
              <a:rPr sz="2000" spc="65" dirty="0">
                <a:latin typeface="Arial MT"/>
                <a:cs typeface="Arial MT"/>
              </a:rPr>
              <a:t> </a:t>
            </a:r>
            <a:r>
              <a:rPr sz="2000" b="1" dirty="0">
                <a:latin typeface="Arial"/>
                <a:cs typeface="Arial"/>
              </a:rPr>
              <a:t>conscious</a:t>
            </a:r>
            <a:r>
              <a:rPr sz="2000" b="1" spc="70" dirty="0">
                <a:latin typeface="Arial"/>
                <a:cs typeface="Arial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</a:t>
            </a:r>
            <a:r>
              <a:rPr sz="2000" spc="7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that</a:t>
            </a:r>
            <a:r>
              <a:rPr sz="2000" spc="65" dirty="0">
                <a:latin typeface="Arial MT"/>
                <a:cs typeface="Arial MT"/>
              </a:rPr>
              <a:t> </a:t>
            </a:r>
            <a:r>
              <a:rPr sz="2000" b="1" dirty="0">
                <a:latin typeface="Arial"/>
                <a:cs typeface="Arial"/>
              </a:rPr>
              <a:t>can</a:t>
            </a:r>
            <a:r>
              <a:rPr sz="2000" b="1" spc="7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tolerate 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any position</a:t>
            </a:r>
            <a:r>
              <a:rPr sz="2000" spc="-5" dirty="0">
                <a:latin typeface="Arial MT"/>
                <a:cs typeface="Arial MT"/>
              </a:rPr>
              <a:t>, </a:t>
            </a:r>
            <a:r>
              <a:rPr sz="2000" dirty="0">
                <a:latin typeface="Arial MT"/>
                <a:cs typeface="Arial MT"/>
              </a:rPr>
              <a:t>place </a:t>
            </a:r>
            <a:r>
              <a:rPr sz="2000" spc="-5" dirty="0">
                <a:latin typeface="Arial MT"/>
                <a:cs typeface="Arial MT"/>
              </a:rPr>
              <a:t>them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into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b="1" spc="-10" dirty="0">
                <a:solidFill>
                  <a:srgbClr val="95212E"/>
                </a:solidFill>
                <a:latin typeface="Arial"/>
                <a:cs typeface="Arial"/>
              </a:rPr>
              <a:t>RECOVERY</a:t>
            </a:r>
            <a:r>
              <a:rPr sz="2000" b="1" spc="-45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5212E"/>
                </a:solidFill>
                <a:latin typeface="Arial"/>
                <a:cs typeface="Arial"/>
              </a:rPr>
              <a:t>POSITION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36772" y="5074037"/>
            <a:ext cx="4388485" cy="9144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algn="just">
              <a:lnSpc>
                <a:spcPts val="2300"/>
              </a:lnSpc>
              <a:spcBef>
                <a:spcPts val="259"/>
              </a:spcBef>
            </a:pPr>
            <a:r>
              <a:rPr sz="2000" dirty="0">
                <a:latin typeface="Arial MT"/>
                <a:cs typeface="Arial MT"/>
              </a:rPr>
              <a:t>Clinical </a:t>
            </a:r>
            <a:r>
              <a:rPr sz="2000" spc="-5" dirty="0">
                <a:latin typeface="Arial MT"/>
                <a:cs typeface="Arial MT"/>
              </a:rPr>
              <a:t>indications </a:t>
            </a:r>
            <a:r>
              <a:rPr sz="2000" dirty="0">
                <a:latin typeface="Arial MT"/>
                <a:cs typeface="Arial MT"/>
              </a:rPr>
              <a:t>occasionally </a:t>
            </a:r>
            <a:r>
              <a:rPr sz="2000" spc="-5" dirty="0">
                <a:latin typeface="Arial MT"/>
                <a:cs typeface="Arial MT"/>
              </a:rPr>
              <a:t>dictate </a:t>
            </a:r>
            <a:r>
              <a:rPr sz="2000" spc="-5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which side is lower in </a:t>
            </a:r>
            <a:r>
              <a:rPr sz="2000" spc="-5" dirty="0">
                <a:latin typeface="Arial MT"/>
                <a:cs typeface="Arial MT"/>
              </a:rPr>
              <a:t>the </a:t>
            </a:r>
            <a:r>
              <a:rPr sz="2000" b="1" spc="-10" dirty="0">
                <a:solidFill>
                  <a:srgbClr val="95212E"/>
                </a:solidFill>
                <a:latin typeface="Arial"/>
                <a:cs typeface="Arial"/>
              </a:rPr>
              <a:t>RECOVERY </a:t>
            </a:r>
            <a:r>
              <a:rPr sz="2000" b="1" spc="-545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5212E"/>
                </a:solidFill>
                <a:latin typeface="Arial"/>
                <a:cs typeface="Arial"/>
              </a:rPr>
              <a:t>POSITION</a:t>
            </a:r>
            <a:endParaRPr sz="20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6222546" y="5065053"/>
            <a:ext cx="5499100" cy="807085"/>
            <a:chOff x="6222546" y="5065053"/>
            <a:chExt cx="5499100" cy="807085"/>
          </a:xfrm>
        </p:grpSpPr>
        <p:sp>
          <p:nvSpPr>
            <p:cNvPr id="9" name="object 9"/>
            <p:cNvSpPr/>
            <p:nvPr/>
          </p:nvSpPr>
          <p:spPr>
            <a:xfrm>
              <a:off x="6222546" y="5065053"/>
              <a:ext cx="5499100" cy="807085"/>
            </a:xfrm>
            <a:custGeom>
              <a:avLst/>
              <a:gdLst/>
              <a:ahLst/>
              <a:cxnLst/>
              <a:rect l="l" t="t" r="r" b="b"/>
              <a:pathLst>
                <a:path w="5499100" h="807085">
                  <a:moveTo>
                    <a:pt x="5417482" y="0"/>
                  </a:moveTo>
                  <a:lnTo>
                    <a:pt x="81484" y="0"/>
                  </a:lnTo>
                  <a:lnTo>
                    <a:pt x="49767" y="6403"/>
                  </a:lnTo>
                  <a:lnTo>
                    <a:pt x="23866" y="23865"/>
                  </a:lnTo>
                  <a:lnTo>
                    <a:pt x="6403" y="49766"/>
                  </a:lnTo>
                  <a:lnTo>
                    <a:pt x="0" y="81484"/>
                  </a:lnTo>
                  <a:lnTo>
                    <a:pt x="0" y="725451"/>
                  </a:lnTo>
                  <a:lnTo>
                    <a:pt x="6403" y="757169"/>
                  </a:lnTo>
                  <a:lnTo>
                    <a:pt x="23866" y="783070"/>
                  </a:lnTo>
                  <a:lnTo>
                    <a:pt x="49767" y="800532"/>
                  </a:lnTo>
                  <a:lnTo>
                    <a:pt x="81484" y="806936"/>
                  </a:lnTo>
                  <a:lnTo>
                    <a:pt x="5417482" y="806936"/>
                  </a:lnTo>
                  <a:lnTo>
                    <a:pt x="5449199" y="800532"/>
                  </a:lnTo>
                  <a:lnTo>
                    <a:pt x="5475100" y="783070"/>
                  </a:lnTo>
                  <a:lnTo>
                    <a:pt x="5492563" y="757169"/>
                  </a:lnTo>
                  <a:lnTo>
                    <a:pt x="5498966" y="725451"/>
                  </a:lnTo>
                  <a:lnTo>
                    <a:pt x="5498966" y="81484"/>
                  </a:lnTo>
                  <a:lnTo>
                    <a:pt x="5492563" y="49766"/>
                  </a:lnTo>
                  <a:lnTo>
                    <a:pt x="5475100" y="23865"/>
                  </a:lnTo>
                  <a:lnTo>
                    <a:pt x="5449199" y="6403"/>
                  </a:lnTo>
                  <a:lnTo>
                    <a:pt x="5417482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63082" y="5228125"/>
              <a:ext cx="541412" cy="471347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7131704" y="5160552"/>
            <a:ext cx="4054475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During </a:t>
            </a:r>
            <a:r>
              <a:rPr sz="1800" spc="-5" dirty="0">
                <a:latin typeface="Arial MT"/>
                <a:cs typeface="Arial MT"/>
              </a:rPr>
              <a:t>transport patient </a:t>
            </a:r>
            <a:r>
              <a:rPr sz="1800" dirty="0">
                <a:latin typeface="Arial MT"/>
                <a:cs typeface="Arial MT"/>
              </a:rPr>
              <a:t>may need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be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returned to</a:t>
            </a:r>
            <a:r>
              <a:rPr sz="1800" dirty="0">
                <a:latin typeface="Arial MT"/>
                <a:cs typeface="Arial MT"/>
              </a:rPr>
              <a:t> a supine </a:t>
            </a:r>
            <a:r>
              <a:rPr sz="1800" spc="-5" dirty="0">
                <a:latin typeface="Arial MT"/>
                <a:cs typeface="Arial MT"/>
              </a:rPr>
              <a:t>position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95386" y="1615715"/>
            <a:ext cx="5320884" cy="330085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5626255" y="6014570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234209" y="6022465"/>
            <a:ext cx="123888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979292" y="6036231"/>
            <a:ext cx="40957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512079" y="975784"/>
            <a:ext cx="92475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0" dirty="0">
                <a:solidFill>
                  <a:srgbClr val="FFFFFF"/>
                </a:solidFill>
                <a:latin typeface="Arial"/>
                <a:cs typeface="Arial"/>
              </a:rPr>
              <a:t>RECOVERY</a:t>
            </a:r>
            <a:r>
              <a:rPr sz="36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POSITION TECHNIQUE VIDEO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dirty="0">
                <a:solidFill>
                  <a:srgbClr val="7F7F7F"/>
                </a:solidFill>
              </a:rPr>
              <a:t>13</a:t>
            </a:fld>
            <a:endParaRPr dirty="0">
              <a:solidFill>
                <a:srgbClr val="7F7F7F"/>
              </a:solidFill>
            </a:endParaRPr>
          </a:p>
        </p:txBody>
      </p:sp>
      <p:pic>
        <p:nvPicPr>
          <p:cNvPr id="13" name="7a. Recovery Position">
            <a:hlinkClick r:id="" action="ppaction://media"/>
            <a:extLst>
              <a:ext uri="{FF2B5EF4-FFF2-40B4-BE49-F238E27FC236}">
                <a16:creationId xmlns:a16="http://schemas.microsoft.com/office/drawing/2014/main" id="{7510CE05-A80C-A989-30A9-5973727588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04842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7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979292" y="6063343"/>
            <a:ext cx="24936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130" algn="l"/>
                <a:tab pos="1267460" algn="l"/>
              </a:tabLst>
            </a:pPr>
            <a:r>
              <a:rPr sz="4800" baseline="-1736" dirty="0">
                <a:solidFill>
                  <a:srgbClr val="2E3334"/>
                </a:solidFill>
                <a:latin typeface="Arial Black"/>
                <a:cs typeface="Arial Black"/>
              </a:rPr>
              <a:t>M	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359859" y="4881967"/>
            <a:ext cx="7449820" cy="839469"/>
          </a:xfrm>
          <a:custGeom>
            <a:avLst/>
            <a:gdLst/>
            <a:ahLst/>
            <a:cxnLst/>
            <a:rect l="l" t="t" r="r" b="b"/>
            <a:pathLst>
              <a:path w="7449820" h="839470">
                <a:moveTo>
                  <a:pt x="7353189" y="0"/>
                </a:moveTo>
                <a:lnTo>
                  <a:pt x="96315" y="0"/>
                </a:lnTo>
                <a:lnTo>
                  <a:pt x="58825" y="7568"/>
                </a:lnTo>
                <a:lnTo>
                  <a:pt x="28210" y="28210"/>
                </a:lnTo>
                <a:lnTo>
                  <a:pt x="7568" y="58825"/>
                </a:lnTo>
                <a:lnTo>
                  <a:pt x="0" y="96315"/>
                </a:lnTo>
                <a:lnTo>
                  <a:pt x="0" y="742599"/>
                </a:lnTo>
                <a:lnTo>
                  <a:pt x="7568" y="780090"/>
                </a:lnTo>
                <a:lnTo>
                  <a:pt x="28210" y="810705"/>
                </a:lnTo>
                <a:lnTo>
                  <a:pt x="58825" y="831346"/>
                </a:lnTo>
                <a:lnTo>
                  <a:pt x="96315" y="838915"/>
                </a:lnTo>
                <a:lnTo>
                  <a:pt x="7353189" y="838915"/>
                </a:lnTo>
                <a:lnTo>
                  <a:pt x="7390680" y="831346"/>
                </a:lnTo>
                <a:lnTo>
                  <a:pt x="7421295" y="810705"/>
                </a:lnTo>
                <a:lnTo>
                  <a:pt x="7441936" y="780090"/>
                </a:lnTo>
                <a:lnTo>
                  <a:pt x="7449505" y="742599"/>
                </a:lnTo>
                <a:lnTo>
                  <a:pt x="7449505" y="96315"/>
                </a:lnTo>
                <a:lnTo>
                  <a:pt x="7441936" y="58825"/>
                </a:lnTo>
                <a:lnTo>
                  <a:pt x="7421295" y="28210"/>
                </a:lnTo>
                <a:lnTo>
                  <a:pt x="7390680" y="7568"/>
                </a:lnTo>
                <a:lnTo>
                  <a:pt x="7353189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569031" y="4250016"/>
            <a:ext cx="6626225" cy="13398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255135" algn="l"/>
              </a:tabLst>
            </a:pPr>
            <a:r>
              <a:rPr sz="2400" b="1" spc="-15" dirty="0">
                <a:latin typeface="Arial"/>
                <a:cs typeface="Arial"/>
              </a:rPr>
              <a:t>HEAD-TILT/CHIN-LIFT	</a:t>
            </a:r>
            <a:r>
              <a:rPr sz="2400" b="1" spc="-20" dirty="0">
                <a:latin typeface="Arial"/>
                <a:cs typeface="Arial"/>
              </a:rPr>
              <a:t>JAW-THRUST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200">
              <a:latin typeface="Arial"/>
              <a:cs typeface="Arial"/>
            </a:endParaRPr>
          </a:p>
          <a:p>
            <a:pPr marL="632460" marR="5080">
              <a:lnSpc>
                <a:spcPts val="1900"/>
              </a:lnSpc>
            </a:pPr>
            <a:r>
              <a:rPr sz="1800" spc="-5" dirty="0">
                <a:latin typeface="Arial MT"/>
                <a:cs typeface="Arial MT"/>
              </a:rPr>
              <a:t>If </a:t>
            </a:r>
            <a:r>
              <a:rPr sz="1800" dirty="0">
                <a:latin typeface="Arial MT"/>
                <a:cs typeface="Arial MT"/>
              </a:rPr>
              <a:t>you suspect </a:t>
            </a:r>
            <a:r>
              <a:rPr sz="1800" spc="-5" dirty="0">
                <a:latin typeface="Arial MT"/>
                <a:cs typeface="Arial MT"/>
              </a:rPr>
              <a:t>that the casualty </a:t>
            </a:r>
            <a:r>
              <a:rPr sz="1800" dirty="0">
                <a:latin typeface="Arial MT"/>
                <a:cs typeface="Arial MT"/>
              </a:rPr>
              <a:t>has </a:t>
            </a:r>
            <a:r>
              <a:rPr sz="1800" spc="-5" dirty="0">
                <a:latin typeface="Arial MT"/>
                <a:cs typeface="Arial MT"/>
              </a:rPr>
              <a:t>suffered </a:t>
            </a:r>
            <a:r>
              <a:rPr sz="1800" dirty="0">
                <a:latin typeface="Arial MT"/>
                <a:cs typeface="Arial MT"/>
              </a:rPr>
              <a:t>a neck or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spinal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injury,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use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jaw-thrust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method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if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tactically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feasible.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576936" y="5088535"/>
            <a:ext cx="452098" cy="393591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400575" y="1909462"/>
            <a:ext cx="3448207" cy="2261287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084611" y="1952863"/>
            <a:ext cx="3637273" cy="2216707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563722" y="1621676"/>
            <a:ext cx="3347085" cy="4333240"/>
          </a:xfrm>
          <a:custGeom>
            <a:avLst/>
            <a:gdLst/>
            <a:ahLst/>
            <a:cxnLst/>
            <a:rect l="l" t="t" r="r" b="b"/>
            <a:pathLst>
              <a:path w="3347085" h="4333240">
                <a:moveTo>
                  <a:pt x="3177203" y="0"/>
                </a:moveTo>
                <a:lnTo>
                  <a:pt x="169546" y="0"/>
                </a:lnTo>
                <a:lnTo>
                  <a:pt x="124474" y="6056"/>
                </a:lnTo>
                <a:lnTo>
                  <a:pt x="83973" y="23147"/>
                </a:lnTo>
                <a:lnTo>
                  <a:pt x="49658" y="49658"/>
                </a:lnTo>
                <a:lnTo>
                  <a:pt x="23148" y="83972"/>
                </a:lnTo>
                <a:lnTo>
                  <a:pt x="6056" y="124473"/>
                </a:lnTo>
                <a:lnTo>
                  <a:pt x="0" y="169546"/>
                </a:lnTo>
                <a:lnTo>
                  <a:pt x="0" y="4163384"/>
                </a:lnTo>
                <a:lnTo>
                  <a:pt x="6056" y="4208456"/>
                </a:lnTo>
                <a:lnTo>
                  <a:pt x="23148" y="4248957"/>
                </a:lnTo>
                <a:lnTo>
                  <a:pt x="49658" y="4283271"/>
                </a:lnTo>
                <a:lnTo>
                  <a:pt x="83973" y="4309782"/>
                </a:lnTo>
                <a:lnTo>
                  <a:pt x="124474" y="4326874"/>
                </a:lnTo>
                <a:lnTo>
                  <a:pt x="169546" y="4332930"/>
                </a:lnTo>
                <a:lnTo>
                  <a:pt x="3177203" y="4332930"/>
                </a:lnTo>
                <a:lnTo>
                  <a:pt x="3222275" y="4326874"/>
                </a:lnTo>
                <a:lnTo>
                  <a:pt x="3262776" y="4309782"/>
                </a:lnTo>
                <a:lnTo>
                  <a:pt x="3297091" y="4283271"/>
                </a:lnTo>
                <a:lnTo>
                  <a:pt x="3323602" y="4248957"/>
                </a:lnTo>
                <a:lnTo>
                  <a:pt x="3340693" y="4208456"/>
                </a:lnTo>
                <a:lnTo>
                  <a:pt x="3346750" y="4163384"/>
                </a:lnTo>
                <a:lnTo>
                  <a:pt x="3346750" y="169546"/>
                </a:lnTo>
                <a:lnTo>
                  <a:pt x="3340693" y="124473"/>
                </a:lnTo>
                <a:lnTo>
                  <a:pt x="3323602" y="83972"/>
                </a:lnTo>
                <a:lnTo>
                  <a:pt x="3297091" y="49658"/>
                </a:lnTo>
                <a:lnTo>
                  <a:pt x="3262776" y="23147"/>
                </a:lnTo>
                <a:lnTo>
                  <a:pt x="3222275" y="6056"/>
                </a:lnTo>
                <a:lnTo>
                  <a:pt x="3177203" y="0"/>
                </a:lnTo>
                <a:close/>
              </a:path>
            </a:pathLst>
          </a:custGeom>
          <a:solidFill>
            <a:srgbClr val="F1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803249" y="3773939"/>
            <a:ext cx="2682240" cy="1899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UNCONSCIOUS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90"/>
              </a:spcBef>
            </a:pPr>
            <a:r>
              <a:rPr sz="1800" spc="-5" dirty="0">
                <a:latin typeface="Arial MT"/>
                <a:cs typeface="Arial MT"/>
              </a:rPr>
              <a:t>casualty's tongue </a:t>
            </a:r>
            <a:r>
              <a:rPr sz="1800" dirty="0">
                <a:latin typeface="Arial MT"/>
                <a:cs typeface="Arial MT"/>
              </a:rPr>
              <a:t>may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have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relaxed</a:t>
            </a:r>
            <a:r>
              <a:rPr sz="1800" spc="-5" dirty="0">
                <a:latin typeface="Arial MT"/>
                <a:cs typeface="Arial MT"/>
              </a:rPr>
              <a:t>,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causing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tongue to </a:t>
            </a:r>
            <a:r>
              <a:rPr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BLOCK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the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airway by sliding </a:t>
            </a:r>
            <a:r>
              <a:rPr sz="1800" spc="-5" dirty="0">
                <a:latin typeface="Arial MT"/>
                <a:cs typeface="Arial MT"/>
              </a:rPr>
              <a:t>to the </a:t>
            </a:r>
            <a:r>
              <a:rPr sz="1800" dirty="0">
                <a:latin typeface="Arial MT"/>
                <a:cs typeface="Arial MT"/>
              </a:rPr>
              <a:t> back of </a:t>
            </a:r>
            <a:r>
              <a:rPr sz="1800" spc="-5" dirty="0">
                <a:latin typeface="Arial MT"/>
                <a:cs typeface="Arial MT"/>
              </a:rPr>
              <a:t>the mouth,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occluding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the airway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48405" y="1712020"/>
            <a:ext cx="2844528" cy="1978432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3673958" y="836805"/>
            <a:ext cx="484441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5" dirty="0">
                <a:solidFill>
                  <a:srgbClr val="000000"/>
                </a:solidFill>
              </a:rPr>
              <a:t>AIRWAY</a:t>
            </a:r>
            <a:r>
              <a:rPr sz="3600" spc="-14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MANEUVERS</a:t>
            </a:r>
            <a:endParaRPr sz="3600"/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dirty="0">
                <a:solidFill>
                  <a:srgbClr val="7F7F7F"/>
                </a:solidFill>
              </a:rPr>
              <a:t>14</a:t>
            </a:fld>
            <a:endParaRPr dirty="0">
              <a:solidFill>
                <a:srgbClr val="7F7F7F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606176" y="975784"/>
            <a:ext cx="90595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0" dirty="0">
                <a:solidFill>
                  <a:srgbClr val="FFFFFF"/>
                </a:solidFill>
                <a:latin typeface="Arial"/>
                <a:cs typeface="Arial"/>
              </a:rPr>
              <a:t>HEAD-TILT/CHIN-LIFT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MANEUVER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 VIDEO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dirty="0">
                <a:solidFill>
                  <a:srgbClr val="7F7F7F"/>
                </a:solidFill>
              </a:rPr>
              <a:t>15</a:t>
            </a:fld>
            <a:endParaRPr dirty="0">
              <a:solidFill>
                <a:srgbClr val="7F7F7F"/>
              </a:solidFill>
            </a:endParaRPr>
          </a:p>
        </p:txBody>
      </p:sp>
      <p:pic>
        <p:nvPicPr>
          <p:cNvPr id="11" name="7b. Head-Tilt Chin-Lift Maneuver">
            <a:hlinkClick r:id="" action="ppaction://media"/>
            <a:extLst>
              <a:ext uri="{FF2B5EF4-FFF2-40B4-BE49-F238E27FC236}">
                <a16:creationId xmlns:a16="http://schemas.microsoft.com/office/drawing/2014/main" id="{3734AED4-CC21-0D8E-61BF-D0E5F9163E4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01622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78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482401" y="975784"/>
            <a:ext cx="73069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30" dirty="0">
                <a:solidFill>
                  <a:srgbClr val="FFFFFF"/>
                </a:solidFill>
                <a:latin typeface="Arial"/>
                <a:cs typeface="Arial"/>
              </a:rPr>
              <a:t>JAW-THRUST</a:t>
            </a:r>
            <a:r>
              <a:rPr sz="36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MANEUVER</a:t>
            </a:r>
            <a:r>
              <a:rPr sz="36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VIDEO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dirty="0">
                <a:solidFill>
                  <a:srgbClr val="7F7F7F"/>
                </a:solidFill>
              </a:rPr>
              <a:t>16</a:t>
            </a:fld>
            <a:endParaRPr dirty="0">
              <a:solidFill>
                <a:srgbClr val="7F7F7F"/>
              </a:solidFill>
            </a:endParaRPr>
          </a:p>
        </p:txBody>
      </p:sp>
      <p:pic>
        <p:nvPicPr>
          <p:cNvPr id="11" name="7c. Jaw Thrust Maneuver">
            <a:hlinkClick r:id="" action="ppaction://media"/>
            <a:extLst>
              <a:ext uri="{FF2B5EF4-FFF2-40B4-BE49-F238E27FC236}">
                <a16:creationId xmlns:a16="http://schemas.microsoft.com/office/drawing/2014/main" id="{D44A1F2B-5CD1-B79F-5906-CB709C5563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76801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44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738351" y="814866"/>
            <a:ext cx="671575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 dirty="0">
                <a:solidFill>
                  <a:srgbClr val="000000"/>
                </a:solidFill>
              </a:rPr>
              <a:t>NASOPHARYNGEAL</a:t>
            </a:r>
            <a:r>
              <a:rPr sz="3600" spc="-210" dirty="0">
                <a:solidFill>
                  <a:srgbClr val="000000"/>
                </a:solidFill>
              </a:rPr>
              <a:t> </a:t>
            </a:r>
            <a:r>
              <a:rPr sz="3600" spc="-90" dirty="0">
                <a:solidFill>
                  <a:srgbClr val="000000"/>
                </a:solidFill>
              </a:rPr>
              <a:t>AIRWAYS</a:t>
            </a:r>
            <a:endParaRPr sz="3600"/>
          </a:p>
        </p:txBody>
      </p:sp>
      <p:sp>
        <p:nvSpPr>
          <p:cNvPr id="5" name="object 5"/>
          <p:cNvSpPr txBox="1"/>
          <p:nvPr/>
        </p:nvSpPr>
        <p:spPr>
          <a:xfrm>
            <a:off x="1067625" y="1853095"/>
            <a:ext cx="4754880" cy="327660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60"/>
              </a:spcBef>
            </a:pPr>
            <a:r>
              <a:rPr sz="2000" dirty="0">
                <a:latin typeface="Arial MT"/>
                <a:cs typeface="Arial MT"/>
              </a:rPr>
              <a:t>Can be used on </a:t>
            </a:r>
            <a:r>
              <a:rPr sz="2000" spc="-5" dirty="0">
                <a:latin typeface="Arial MT"/>
                <a:cs typeface="Arial MT"/>
              </a:rPr>
              <a:t>both </a:t>
            </a:r>
            <a:r>
              <a:rPr sz="2000" b="1" spc="-5" dirty="0">
                <a:latin typeface="Arial"/>
                <a:cs typeface="Arial"/>
              </a:rPr>
              <a:t>unconscious </a:t>
            </a:r>
            <a:r>
              <a:rPr sz="2000" dirty="0">
                <a:latin typeface="Arial MT"/>
                <a:cs typeface="Arial MT"/>
              </a:rPr>
              <a:t>or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semiconscious </a:t>
            </a:r>
            <a:r>
              <a:rPr sz="2000" spc="-5" dirty="0">
                <a:latin typeface="Arial MT"/>
                <a:cs typeface="Arial MT"/>
              </a:rPr>
              <a:t>casualties with</a:t>
            </a:r>
            <a:r>
              <a:rPr sz="2000" dirty="0">
                <a:latin typeface="Arial MT"/>
                <a:cs typeface="Arial MT"/>
              </a:rPr>
              <a:t> or</a:t>
            </a:r>
            <a:r>
              <a:rPr sz="2000" spc="-5" dirty="0">
                <a:latin typeface="Arial MT"/>
                <a:cs typeface="Arial MT"/>
              </a:rPr>
              <a:t> without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airway </a:t>
            </a:r>
            <a:r>
              <a:rPr sz="2000" spc="-5" dirty="0">
                <a:latin typeface="Arial MT"/>
                <a:cs typeface="Arial MT"/>
              </a:rPr>
              <a:t>obstruction to </a:t>
            </a:r>
            <a:r>
              <a:rPr sz="2000" dirty="0">
                <a:latin typeface="Arial MT"/>
                <a:cs typeface="Arial MT"/>
              </a:rPr>
              <a:t>help </a:t>
            </a:r>
            <a:r>
              <a:rPr sz="2000" b="1" dirty="0">
                <a:solidFill>
                  <a:srgbClr val="95212E"/>
                </a:solidFill>
                <a:latin typeface="Arial"/>
                <a:cs typeface="Arial"/>
              </a:rPr>
              <a:t>open </a:t>
            </a:r>
            <a:r>
              <a:rPr sz="2000" b="1" spc="-5" dirty="0">
                <a:solidFill>
                  <a:srgbClr val="95212E"/>
                </a:solidFill>
                <a:latin typeface="Arial"/>
                <a:cs typeface="Arial"/>
              </a:rPr>
              <a:t>and </a:t>
            </a:r>
            <a:r>
              <a:rPr sz="2000" b="1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5212E"/>
                </a:solidFill>
                <a:latin typeface="Arial"/>
                <a:cs typeface="Arial"/>
              </a:rPr>
              <a:t>maintain</a:t>
            </a:r>
            <a:r>
              <a:rPr sz="2000" b="1" spc="-1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95212E"/>
                </a:solidFill>
                <a:latin typeface="Arial"/>
                <a:cs typeface="Arial"/>
              </a:rPr>
              <a:t>an</a:t>
            </a:r>
            <a:r>
              <a:rPr sz="2000" b="1" spc="-5" dirty="0">
                <a:solidFill>
                  <a:srgbClr val="95212E"/>
                </a:solidFill>
                <a:latin typeface="Arial"/>
                <a:cs typeface="Arial"/>
              </a:rPr>
              <a:t> open airway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2000" dirty="0">
                <a:latin typeface="Arial MT"/>
                <a:cs typeface="Arial MT"/>
              </a:rPr>
              <a:t>Excellent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success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1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Afghanistan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5" dirty="0">
                <a:latin typeface="Arial MT"/>
                <a:cs typeface="Arial MT"/>
              </a:rPr>
              <a:t> Iraq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2000" b="1" spc="-5" dirty="0">
                <a:latin typeface="Arial"/>
                <a:cs typeface="Arial"/>
              </a:rPr>
              <a:t>Lubricate </a:t>
            </a:r>
            <a:r>
              <a:rPr sz="2000" spc="-5" dirty="0">
                <a:latin typeface="Arial MT"/>
                <a:cs typeface="Arial MT"/>
              </a:rPr>
              <a:t>before inserting</a:t>
            </a:r>
            <a:endParaRPr sz="2000">
              <a:latin typeface="Arial MT"/>
              <a:cs typeface="Arial MT"/>
            </a:endParaRPr>
          </a:p>
          <a:p>
            <a:pPr marL="12700" marR="262890">
              <a:lnSpc>
                <a:spcPts val="2300"/>
              </a:lnSpc>
              <a:spcBef>
                <a:spcPts val="1260"/>
              </a:spcBef>
            </a:pPr>
            <a:r>
              <a:rPr sz="2000" b="1" spc="-5" dirty="0">
                <a:latin typeface="Arial"/>
                <a:cs typeface="Arial"/>
              </a:rPr>
              <a:t>Insert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at</a:t>
            </a:r>
            <a:r>
              <a:rPr sz="2000" b="1" spc="-5" dirty="0">
                <a:latin typeface="Arial"/>
                <a:cs typeface="Arial"/>
              </a:rPr>
              <a:t> 90-degree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angle </a:t>
            </a:r>
            <a:r>
              <a:rPr sz="2000" spc="-5" dirty="0">
                <a:latin typeface="Arial MT"/>
                <a:cs typeface="Arial MT"/>
              </a:rPr>
              <a:t>to the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face,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NOT</a:t>
            </a:r>
            <a:r>
              <a:rPr sz="2000" spc="-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along</a:t>
            </a:r>
            <a:r>
              <a:rPr sz="2000" spc="-5" dirty="0">
                <a:latin typeface="Arial MT"/>
                <a:cs typeface="Arial MT"/>
              </a:rPr>
              <a:t> the </a:t>
            </a:r>
            <a:r>
              <a:rPr sz="2000" dirty="0">
                <a:latin typeface="Arial MT"/>
                <a:cs typeface="Arial MT"/>
              </a:rPr>
              <a:t>axis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 external </a:t>
            </a:r>
            <a:r>
              <a:rPr sz="2000" dirty="0">
                <a:latin typeface="Arial MT"/>
                <a:cs typeface="Arial MT"/>
              </a:rPr>
              <a:t>nose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2000" b="1" spc="-40" dirty="0">
                <a:latin typeface="Arial"/>
                <a:cs typeface="Arial"/>
              </a:rPr>
              <a:t>Tape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it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place</a:t>
            </a:r>
            <a:r>
              <a:rPr sz="2000" spc="-5" dirty="0">
                <a:latin typeface="Arial MT"/>
                <a:cs typeface="Arial MT"/>
              </a:rPr>
              <a:t> after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insertion</a:t>
            </a:r>
            <a:endParaRPr sz="2000">
              <a:latin typeface="Arial MT"/>
              <a:cs typeface="Arial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908756" y="1539939"/>
            <a:ext cx="3510010" cy="1810515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979292" y="6063343"/>
            <a:ext cx="24936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130" algn="l"/>
                <a:tab pos="1267460" algn="l"/>
              </a:tabLst>
            </a:pPr>
            <a:r>
              <a:rPr sz="4800" baseline="-1736" dirty="0">
                <a:solidFill>
                  <a:srgbClr val="2E3334"/>
                </a:solidFill>
                <a:latin typeface="Arial Black"/>
                <a:cs typeface="Arial Black"/>
              </a:rPr>
              <a:t>M	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908756" y="4664323"/>
            <a:ext cx="5657215" cy="1026160"/>
          </a:xfrm>
          <a:custGeom>
            <a:avLst/>
            <a:gdLst/>
            <a:ahLst/>
            <a:cxnLst/>
            <a:rect l="l" t="t" r="r" b="b"/>
            <a:pathLst>
              <a:path w="5657215" h="1026160">
                <a:moveTo>
                  <a:pt x="5539277" y="0"/>
                </a:moveTo>
                <a:lnTo>
                  <a:pt x="117801" y="0"/>
                </a:lnTo>
                <a:lnTo>
                  <a:pt x="71947" y="9257"/>
                </a:lnTo>
                <a:lnTo>
                  <a:pt x="34503" y="34503"/>
                </a:lnTo>
                <a:lnTo>
                  <a:pt x="9257" y="71947"/>
                </a:lnTo>
                <a:lnTo>
                  <a:pt x="0" y="117801"/>
                </a:lnTo>
                <a:lnTo>
                  <a:pt x="0" y="908255"/>
                </a:lnTo>
                <a:lnTo>
                  <a:pt x="9257" y="954109"/>
                </a:lnTo>
                <a:lnTo>
                  <a:pt x="34503" y="991553"/>
                </a:lnTo>
                <a:lnTo>
                  <a:pt x="71947" y="1016799"/>
                </a:lnTo>
                <a:lnTo>
                  <a:pt x="117801" y="1026057"/>
                </a:lnTo>
                <a:lnTo>
                  <a:pt x="5539277" y="1026057"/>
                </a:lnTo>
                <a:lnTo>
                  <a:pt x="5585131" y="1016799"/>
                </a:lnTo>
                <a:lnTo>
                  <a:pt x="5622576" y="991553"/>
                </a:lnTo>
                <a:lnTo>
                  <a:pt x="5647821" y="954109"/>
                </a:lnTo>
                <a:lnTo>
                  <a:pt x="5657079" y="908255"/>
                </a:lnTo>
                <a:lnTo>
                  <a:pt x="5657079" y="117801"/>
                </a:lnTo>
                <a:lnTo>
                  <a:pt x="5647821" y="71947"/>
                </a:lnTo>
                <a:lnTo>
                  <a:pt x="5622576" y="34503"/>
                </a:lnTo>
                <a:lnTo>
                  <a:pt x="5585131" y="9257"/>
                </a:lnTo>
                <a:lnTo>
                  <a:pt x="5539277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6819579" y="4819723"/>
            <a:ext cx="4498975" cy="682625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>
              <a:lnSpc>
                <a:spcPts val="1630"/>
              </a:lnSpc>
              <a:spcBef>
                <a:spcPts val="395"/>
              </a:spcBef>
            </a:pPr>
            <a:r>
              <a:rPr sz="1600" b="1" spc="-5" dirty="0">
                <a:latin typeface="Arial"/>
                <a:cs typeface="Arial"/>
              </a:rPr>
              <a:t>D</a:t>
            </a:r>
            <a:r>
              <a:rPr sz="1600" b="1" dirty="0">
                <a:latin typeface="Arial"/>
                <a:cs typeface="Arial"/>
              </a:rPr>
              <a:t>O </a:t>
            </a:r>
            <a:r>
              <a:rPr sz="1600" b="1" spc="-5" dirty="0">
                <a:latin typeface="Arial"/>
                <a:cs typeface="Arial"/>
              </a:rPr>
              <a:t>NO</a:t>
            </a:r>
            <a:r>
              <a:rPr sz="1600" b="1" dirty="0">
                <a:latin typeface="Arial"/>
                <a:cs typeface="Arial"/>
              </a:rPr>
              <a:t>T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5" dirty="0">
                <a:latin typeface="Arial MT"/>
                <a:cs typeface="Arial MT"/>
              </a:rPr>
              <a:t>tt</a:t>
            </a:r>
            <a:r>
              <a:rPr sz="1600" dirty="0">
                <a:latin typeface="Arial MT"/>
                <a:cs typeface="Arial MT"/>
              </a:rPr>
              <a:t>empt</a:t>
            </a:r>
            <a:r>
              <a:rPr sz="1600" spc="-5" dirty="0">
                <a:latin typeface="Arial MT"/>
                <a:cs typeface="Arial MT"/>
              </a:rPr>
              <a:t> t</a:t>
            </a:r>
            <a:r>
              <a:rPr sz="1600" dirty="0">
                <a:latin typeface="Arial MT"/>
                <a:cs typeface="Arial MT"/>
              </a:rPr>
              <a:t>o insert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 N</a:t>
            </a:r>
            <a:r>
              <a:rPr sz="1600" spc="-120" dirty="0">
                <a:latin typeface="Arial MT"/>
                <a:cs typeface="Arial MT"/>
              </a:rPr>
              <a:t>P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9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if</a:t>
            </a:r>
            <a:r>
              <a:rPr sz="1600" spc="-5" dirty="0">
                <a:latin typeface="Arial MT"/>
                <a:cs typeface="Arial MT"/>
              </a:rPr>
              <a:t> t</a:t>
            </a:r>
            <a:r>
              <a:rPr sz="1600" dirty="0">
                <a:latin typeface="Arial MT"/>
                <a:cs typeface="Arial MT"/>
              </a:rPr>
              <a:t>here is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clear  </a:t>
            </a:r>
            <a:r>
              <a:rPr sz="1600" spc="-5" dirty="0">
                <a:latin typeface="Arial MT"/>
                <a:cs typeface="Arial MT"/>
              </a:rPr>
              <a:t>fluid </a:t>
            </a:r>
            <a:r>
              <a:rPr sz="1600" dirty="0">
                <a:latin typeface="Arial MT"/>
                <a:cs typeface="Arial MT"/>
              </a:rPr>
              <a:t>coming </a:t>
            </a:r>
            <a:r>
              <a:rPr sz="1600" spc="-5" dirty="0">
                <a:latin typeface="Arial MT"/>
                <a:cs typeface="Arial MT"/>
              </a:rPr>
              <a:t>from </a:t>
            </a:r>
            <a:r>
              <a:rPr sz="1600" dirty="0">
                <a:latin typeface="Arial MT"/>
                <a:cs typeface="Arial MT"/>
              </a:rPr>
              <a:t>nose or ears, signs of </a:t>
            </a:r>
            <a:r>
              <a:rPr sz="1600" spc="-5" dirty="0">
                <a:latin typeface="Arial MT"/>
                <a:cs typeface="Arial MT"/>
              </a:rPr>
              <a:t>inhalation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burns,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or</a:t>
            </a:r>
            <a:r>
              <a:rPr sz="1600" spc="-5" dirty="0">
                <a:latin typeface="Arial MT"/>
                <a:cs typeface="Arial MT"/>
              </a:rPr>
              <a:t> moderate to</a:t>
            </a:r>
            <a:r>
              <a:rPr sz="1600" dirty="0">
                <a:latin typeface="Arial MT"/>
                <a:cs typeface="Arial MT"/>
              </a:rPr>
              <a:t> severe </a:t>
            </a:r>
            <a:r>
              <a:rPr sz="1600" spc="-5" dirty="0">
                <a:latin typeface="Arial MT"/>
                <a:cs typeface="Arial MT"/>
              </a:rPr>
              <a:t>trauma to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dirty="0">
                <a:latin typeface="Arial MT"/>
                <a:cs typeface="Arial MT"/>
              </a:rPr>
              <a:t>nose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091677" y="4834166"/>
            <a:ext cx="584476" cy="508838"/>
          </a:xfrm>
          <a:prstGeom prst="rect">
            <a:avLst/>
          </a:prstGeom>
        </p:spPr>
      </p:pic>
      <p:sp>
        <p:nvSpPr>
          <p:cNvPr id="12" name="object 12"/>
          <p:cNvSpPr/>
          <p:nvPr/>
        </p:nvSpPr>
        <p:spPr>
          <a:xfrm>
            <a:off x="818715" y="1923392"/>
            <a:ext cx="114300" cy="1156335"/>
          </a:xfrm>
          <a:custGeom>
            <a:avLst/>
            <a:gdLst/>
            <a:ahLst/>
            <a:cxnLst/>
            <a:rect l="l" t="t" r="r" b="b"/>
            <a:pathLst>
              <a:path w="114300" h="1156335">
                <a:moveTo>
                  <a:pt x="0" y="1156139"/>
                </a:moveTo>
                <a:lnTo>
                  <a:pt x="0" y="0"/>
                </a:lnTo>
                <a:lnTo>
                  <a:pt x="114300" y="0"/>
                </a:lnTo>
                <a:lnTo>
                  <a:pt x="114300" y="1156139"/>
                </a:lnTo>
                <a:lnTo>
                  <a:pt x="0" y="115613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18715" y="3231931"/>
            <a:ext cx="114300" cy="341630"/>
          </a:xfrm>
          <a:custGeom>
            <a:avLst/>
            <a:gdLst/>
            <a:ahLst/>
            <a:cxnLst/>
            <a:rect l="l" t="t" r="r" b="b"/>
            <a:pathLst>
              <a:path w="114300" h="341629">
                <a:moveTo>
                  <a:pt x="0" y="341586"/>
                </a:moveTo>
                <a:lnTo>
                  <a:pt x="0" y="0"/>
                </a:lnTo>
                <a:lnTo>
                  <a:pt x="114300" y="0"/>
                </a:lnTo>
                <a:lnTo>
                  <a:pt x="114300" y="341586"/>
                </a:lnTo>
                <a:lnTo>
                  <a:pt x="0" y="34158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18715" y="3689131"/>
            <a:ext cx="114300" cy="341630"/>
          </a:xfrm>
          <a:custGeom>
            <a:avLst/>
            <a:gdLst/>
            <a:ahLst/>
            <a:cxnLst/>
            <a:rect l="l" t="t" r="r" b="b"/>
            <a:pathLst>
              <a:path w="114300" h="341629">
                <a:moveTo>
                  <a:pt x="0" y="341586"/>
                </a:moveTo>
                <a:lnTo>
                  <a:pt x="0" y="0"/>
                </a:lnTo>
                <a:lnTo>
                  <a:pt x="114300" y="0"/>
                </a:lnTo>
                <a:lnTo>
                  <a:pt x="114300" y="341586"/>
                </a:lnTo>
                <a:lnTo>
                  <a:pt x="0" y="34158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18715" y="4177861"/>
            <a:ext cx="114300" cy="563880"/>
          </a:xfrm>
          <a:custGeom>
            <a:avLst/>
            <a:gdLst/>
            <a:ahLst/>
            <a:cxnLst/>
            <a:rect l="l" t="t" r="r" b="b"/>
            <a:pathLst>
              <a:path w="114300" h="563879">
                <a:moveTo>
                  <a:pt x="0" y="563413"/>
                </a:moveTo>
                <a:lnTo>
                  <a:pt x="0" y="0"/>
                </a:lnTo>
                <a:lnTo>
                  <a:pt x="114300" y="0"/>
                </a:lnTo>
                <a:lnTo>
                  <a:pt x="114300" y="563413"/>
                </a:lnTo>
                <a:lnTo>
                  <a:pt x="0" y="56341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18715" y="4960699"/>
            <a:ext cx="114300" cy="341630"/>
          </a:xfrm>
          <a:custGeom>
            <a:avLst/>
            <a:gdLst/>
            <a:ahLst/>
            <a:cxnLst/>
            <a:rect l="l" t="t" r="r" b="b"/>
            <a:pathLst>
              <a:path w="114300" h="341629">
                <a:moveTo>
                  <a:pt x="0" y="341586"/>
                </a:moveTo>
                <a:lnTo>
                  <a:pt x="0" y="0"/>
                </a:lnTo>
                <a:lnTo>
                  <a:pt x="114300" y="0"/>
                </a:lnTo>
                <a:lnTo>
                  <a:pt x="114300" y="341586"/>
                </a:lnTo>
                <a:lnTo>
                  <a:pt x="0" y="34158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483220" y="1907429"/>
            <a:ext cx="3008621" cy="3008621"/>
          </a:xfrm>
          <a:prstGeom prst="rect">
            <a:avLst/>
          </a:prstGeom>
        </p:spPr>
      </p:pic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dirty="0">
                <a:solidFill>
                  <a:srgbClr val="7F7F7F"/>
                </a:solidFill>
              </a:rPr>
              <a:t>17</a:t>
            </a:fld>
            <a:endParaRPr dirty="0">
              <a:solidFill>
                <a:srgbClr val="7F7F7F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582651" y="975784"/>
            <a:ext cx="5106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90" dirty="0">
                <a:solidFill>
                  <a:srgbClr val="FFFFFF"/>
                </a:solidFill>
                <a:latin typeface="Arial"/>
                <a:cs typeface="Arial"/>
              </a:rPr>
              <a:t>NPA</a:t>
            </a:r>
            <a:r>
              <a:rPr sz="3600" b="1" spc="-1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INSERTION</a:t>
            </a:r>
            <a:r>
              <a:rPr sz="36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VIDEO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dirty="0">
                <a:solidFill>
                  <a:srgbClr val="7F7F7F"/>
                </a:solidFill>
              </a:rPr>
              <a:t>18</a:t>
            </a:fld>
            <a:endParaRPr dirty="0">
              <a:solidFill>
                <a:srgbClr val="7F7F7F"/>
              </a:solidFill>
            </a:endParaRPr>
          </a:p>
        </p:txBody>
      </p:sp>
      <p:pic>
        <p:nvPicPr>
          <p:cNvPr id="13" name="7d. Nasopharyngeal Airway">
            <a:hlinkClick r:id="" action="ppaction://media"/>
            <a:extLst>
              <a:ext uri="{FF2B5EF4-FFF2-40B4-BE49-F238E27FC236}">
                <a16:creationId xmlns:a16="http://schemas.microsoft.com/office/drawing/2014/main" id="{8AC1AC4C-5911-326B-8803-814C2E04E8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52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1149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000">
              <a:latin typeface="Arial"/>
              <a:cs typeface="Arial"/>
            </a:endParaRPr>
          </a:p>
          <a:p>
            <a:pPr marL="1042035" marR="455930" indent="-431800">
              <a:lnSpc>
                <a:spcPts val="2080"/>
              </a:lnSpc>
            </a:pPr>
            <a:r>
              <a:rPr sz="2000" b="1" spc="10" dirty="0">
                <a:solidFill>
                  <a:srgbClr val="95212E"/>
                </a:solidFill>
                <a:latin typeface="Arial"/>
                <a:cs typeface="Arial"/>
              </a:rPr>
              <a:t>MANUAL</a:t>
            </a:r>
            <a:r>
              <a:rPr sz="2000" b="1" spc="-11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AN</a:t>
            </a:r>
            <a:r>
              <a:rPr sz="2000" b="1" spc="10" dirty="0">
                <a:latin typeface="Arial"/>
                <a:cs typeface="Arial"/>
              </a:rPr>
              <a:t>D</a:t>
            </a:r>
            <a:r>
              <a:rPr sz="2000" b="1" spc="5" dirty="0">
                <a:latin typeface="Arial"/>
                <a:cs typeface="Arial"/>
              </a:rPr>
              <a:t> </a:t>
            </a:r>
            <a:r>
              <a:rPr sz="2000" b="1" spc="10" dirty="0">
                <a:solidFill>
                  <a:srgbClr val="95212E"/>
                </a:solidFill>
                <a:latin typeface="Arial"/>
                <a:cs typeface="Arial"/>
              </a:rPr>
              <a:t>MECHAN</a:t>
            </a:r>
            <a:r>
              <a:rPr sz="2000" b="1" spc="-5" dirty="0">
                <a:solidFill>
                  <a:srgbClr val="95212E"/>
                </a:solidFill>
                <a:latin typeface="Arial"/>
                <a:cs typeface="Arial"/>
              </a:rPr>
              <a:t>I</a:t>
            </a:r>
            <a:r>
              <a:rPr sz="2000" b="1" spc="5" dirty="0">
                <a:solidFill>
                  <a:srgbClr val="95212E"/>
                </a:solidFill>
                <a:latin typeface="Arial"/>
                <a:cs typeface="Arial"/>
              </a:rPr>
              <a:t>CAL  SUCTIONING</a:t>
            </a:r>
            <a:r>
              <a:rPr sz="2000" b="1" spc="-1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IN</a:t>
            </a:r>
            <a:r>
              <a:rPr sz="2000" b="1" spc="-5" dirty="0"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472833" y="4962095"/>
            <a:ext cx="11190605" cy="850900"/>
          </a:xfrm>
          <a:custGeom>
            <a:avLst/>
            <a:gdLst/>
            <a:ahLst/>
            <a:cxnLst/>
            <a:rect l="l" t="t" r="r" b="b"/>
            <a:pathLst>
              <a:path w="11190605" h="850900">
                <a:moveTo>
                  <a:pt x="11092446" y="0"/>
                </a:moveTo>
                <a:lnTo>
                  <a:pt x="97663" y="0"/>
                </a:lnTo>
                <a:lnTo>
                  <a:pt x="59648" y="7674"/>
                </a:lnTo>
                <a:lnTo>
                  <a:pt x="28604" y="28605"/>
                </a:lnTo>
                <a:lnTo>
                  <a:pt x="7674" y="59648"/>
                </a:lnTo>
                <a:lnTo>
                  <a:pt x="0" y="97663"/>
                </a:lnTo>
                <a:lnTo>
                  <a:pt x="0" y="752988"/>
                </a:lnTo>
                <a:lnTo>
                  <a:pt x="7674" y="791003"/>
                </a:lnTo>
                <a:lnTo>
                  <a:pt x="28604" y="822047"/>
                </a:lnTo>
                <a:lnTo>
                  <a:pt x="59648" y="842977"/>
                </a:lnTo>
                <a:lnTo>
                  <a:pt x="97663" y="850652"/>
                </a:lnTo>
                <a:lnTo>
                  <a:pt x="11092446" y="850652"/>
                </a:lnTo>
                <a:lnTo>
                  <a:pt x="11130461" y="842977"/>
                </a:lnTo>
                <a:lnTo>
                  <a:pt x="11161505" y="822047"/>
                </a:lnTo>
                <a:lnTo>
                  <a:pt x="11182435" y="791003"/>
                </a:lnTo>
                <a:lnTo>
                  <a:pt x="11190110" y="752988"/>
                </a:lnTo>
                <a:lnTo>
                  <a:pt x="11190110" y="97663"/>
                </a:lnTo>
                <a:lnTo>
                  <a:pt x="11182435" y="59648"/>
                </a:lnTo>
                <a:lnTo>
                  <a:pt x="11161505" y="28605"/>
                </a:lnTo>
                <a:lnTo>
                  <a:pt x="11130461" y="7674"/>
                </a:lnTo>
                <a:lnTo>
                  <a:pt x="11092446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979292" y="6063343"/>
            <a:ext cx="24936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130" algn="l"/>
                <a:tab pos="1267460" algn="l"/>
              </a:tabLst>
            </a:pPr>
            <a:r>
              <a:rPr sz="4800" baseline="-1736" dirty="0">
                <a:solidFill>
                  <a:srgbClr val="2E3334"/>
                </a:solidFill>
                <a:latin typeface="Arial Black"/>
                <a:cs typeface="Arial Black"/>
              </a:rPr>
              <a:t>M	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502840" y="5085514"/>
            <a:ext cx="334264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Only</a:t>
            </a:r>
            <a:r>
              <a:rPr sz="1800" spc="7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insert</a:t>
            </a:r>
            <a:r>
              <a:rPr sz="1800" spc="7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7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far</a:t>
            </a:r>
            <a:r>
              <a:rPr sz="1800" spc="7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7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you</a:t>
            </a:r>
            <a:r>
              <a:rPr sz="1800" spc="8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can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see</a:t>
            </a:r>
            <a:r>
              <a:rPr sz="1800" spc="-5" dirty="0">
                <a:latin typeface="Arial MT"/>
                <a:cs typeface="Arial MT"/>
              </a:rPr>
              <a:t> to </a:t>
            </a:r>
            <a:r>
              <a:rPr sz="1800" dirty="0">
                <a:latin typeface="Arial MT"/>
                <a:cs typeface="Arial MT"/>
              </a:rPr>
              <a:t>avoid</a:t>
            </a:r>
            <a:r>
              <a:rPr sz="1800" spc="-5" dirty="0">
                <a:latin typeface="Arial MT"/>
                <a:cs typeface="Arial MT"/>
              </a:rPr>
              <a:t> eliciting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gag</a:t>
            </a:r>
            <a:r>
              <a:rPr sz="1800" spc="-5" dirty="0">
                <a:latin typeface="Arial MT"/>
                <a:cs typeface="Arial MT"/>
              </a:rPr>
              <a:t> reflex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67257" y="5085514"/>
            <a:ext cx="312674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Suction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should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only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applied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when</a:t>
            </a:r>
            <a:r>
              <a:rPr sz="1800" spc="-5" dirty="0">
                <a:latin typeface="Arial MT"/>
                <a:cs typeface="Arial MT"/>
              </a:rPr>
              <a:t> withdrawing the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catheter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1493" y="5114416"/>
            <a:ext cx="584476" cy="508837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5114593" y="5085514"/>
            <a:ext cx="2769870" cy="566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Limit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suction time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130"/>
              </a:lnSpc>
            </a:pPr>
            <a:r>
              <a:rPr sz="1800" b="1" dirty="0">
                <a:latin typeface="Arial"/>
                <a:cs typeface="Arial"/>
              </a:rPr>
              <a:t>NO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more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than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10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seconds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274874" y="3651497"/>
            <a:ext cx="1957070" cy="1102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40"/>
              </a:lnSpc>
              <a:spcBef>
                <a:spcPts val="100"/>
              </a:spcBef>
            </a:pPr>
            <a:r>
              <a:rPr sz="2400" b="1" spc="-5" dirty="0">
                <a:latin typeface="Arial"/>
                <a:cs typeface="Arial"/>
              </a:rPr>
              <a:t>GOOD: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2800"/>
              </a:lnSpc>
              <a:spcBef>
                <a:spcPts val="120"/>
              </a:spcBef>
            </a:pPr>
            <a:r>
              <a:rPr sz="2400" spc="-5" dirty="0">
                <a:latin typeface="Arial MT"/>
                <a:cs typeface="Arial MT"/>
              </a:rPr>
              <a:t>Improvised 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suction</a:t>
            </a:r>
            <a:r>
              <a:rPr sz="2400" spc="-7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device</a:t>
            </a:r>
            <a:endParaRPr sz="2400">
              <a:latin typeface="Arial MT"/>
              <a:cs typeface="Arial MT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77898" y="3695980"/>
            <a:ext cx="643255" cy="643255"/>
            <a:chOff x="477898" y="3695980"/>
            <a:chExt cx="643255" cy="643255"/>
          </a:xfrm>
        </p:grpSpPr>
        <p:sp>
          <p:nvSpPr>
            <p:cNvPr id="13" name="object 13"/>
            <p:cNvSpPr/>
            <p:nvPr/>
          </p:nvSpPr>
          <p:spPr>
            <a:xfrm>
              <a:off x="477898" y="3695980"/>
              <a:ext cx="643255" cy="643255"/>
            </a:xfrm>
            <a:custGeom>
              <a:avLst/>
              <a:gdLst/>
              <a:ahLst/>
              <a:cxnLst/>
              <a:rect l="l" t="t" r="r" b="b"/>
              <a:pathLst>
                <a:path w="643255" h="643254">
                  <a:moveTo>
                    <a:pt x="344008" y="0"/>
                  </a:moveTo>
                  <a:lnTo>
                    <a:pt x="299045" y="0"/>
                  </a:lnTo>
                  <a:lnTo>
                    <a:pt x="254435" y="6241"/>
                  </a:lnTo>
                  <a:lnTo>
                    <a:pt x="210882" y="18724"/>
                  </a:lnTo>
                  <a:lnTo>
                    <a:pt x="169092" y="37448"/>
                  </a:lnTo>
                  <a:lnTo>
                    <a:pt x="129770" y="62414"/>
                  </a:lnTo>
                  <a:lnTo>
                    <a:pt x="93621" y="93621"/>
                  </a:lnTo>
                  <a:lnTo>
                    <a:pt x="62414" y="129770"/>
                  </a:lnTo>
                  <a:lnTo>
                    <a:pt x="37448" y="169092"/>
                  </a:lnTo>
                  <a:lnTo>
                    <a:pt x="18724" y="210882"/>
                  </a:lnTo>
                  <a:lnTo>
                    <a:pt x="6241" y="254434"/>
                  </a:lnTo>
                  <a:lnTo>
                    <a:pt x="0" y="299044"/>
                  </a:lnTo>
                  <a:lnTo>
                    <a:pt x="0" y="344007"/>
                  </a:lnTo>
                  <a:lnTo>
                    <a:pt x="6241" y="388617"/>
                  </a:lnTo>
                  <a:lnTo>
                    <a:pt x="18724" y="432169"/>
                  </a:lnTo>
                  <a:lnTo>
                    <a:pt x="37448" y="473959"/>
                  </a:lnTo>
                  <a:lnTo>
                    <a:pt x="62414" y="513281"/>
                  </a:lnTo>
                  <a:lnTo>
                    <a:pt x="93621" y="549430"/>
                  </a:lnTo>
                  <a:lnTo>
                    <a:pt x="129770" y="580637"/>
                  </a:lnTo>
                  <a:lnTo>
                    <a:pt x="169092" y="605603"/>
                  </a:lnTo>
                  <a:lnTo>
                    <a:pt x="210882" y="624327"/>
                  </a:lnTo>
                  <a:lnTo>
                    <a:pt x="254435" y="636810"/>
                  </a:lnTo>
                  <a:lnTo>
                    <a:pt x="299045" y="643051"/>
                  </a:lnTo>
                  <a:lnTo>
                    <a:pt x="344008" y="643051"/>
                  </a:lnTo>
                  <a:lnTo>
                    <a:pt x="388618" y="636810"/>
                  </a:lnTo>
                  <a:lnTo>
                    <a:pt x="432171" y="624327"/>
                  </a:lnTo>
                  <a:lnTo>
                    <a:pt x="473960" y="605603"/>
                  </a:lnTo>
                  <a:lnTo>
                    <a:pt x="513283" y="580637"/>
                  </a:lnTo>
                  <a:lnTo>
                    <a:pt x="549432" y="549430"/>
                  </a:lnTo>
                  <a:lnTo>
                    <a:pt x="580639" y="513281"/>
                  </a:lnTo>
                  <a:lnTo>
                    <a:pt x="605605" y="473959"/>
                  </a:lnTo>
                  <a:lnTo>
                    <a:pt x="624329" y="432169"/>
                  </a:lnTo>
                  <a:lnTo>
                    <a:pt x="636812" y="388617"/>
                  </a:lnTo>
                  <a:lnTo>
                    <a:pt x="643053" y="344007"/>
                  </a:lnTo>
                  <a:lnTo>
                    <a:pt x="643053" y="299044"/>
                  </a:lnTo>
                  <a:lnTo>
                    <a:pt x="636812" y="254434"/>
                  </a:lnTo>
                  <a:lnTo>
                    <a:pt x="624329" y="210882"/>
                  </a:lnTo>
                  <a:lnTo>
                    <a:pt x="605605" y="169092"/>
                  </a:lnTo>
                  <a:lnTo>
                    <a:pt x="580639" y="129770"/>
                  </a:lnTo>
                  <a:lnTo>
                    <a:pt x="549432" y="93621"/>
                  </a:lnTo>
                  <a:lnTo>
                    <a:pt x="513283" y="62414"/>
                  </a:lnTo>
                  <a:lnTo>
                    <a:pt x="473960" y="37448"/>
                  </a:lnTo>
                  <a:lnTo>
                    <a:pt x="432171" y="18724"/>
                  </a:lnTo>
                  <a:lnTo>
                    <a:pt x="388618" y="6241"/>
                  </a:lnTo>
                  <a:lnTo>
                    <a:pt x="34400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58699" y="3862237"/>
              <a:ext cx="456498" cy="342373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5048412" y="3653268"/>
            <a:ext cx="2075814" cy="1102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4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16232"/>
                </a:solidFill>
                <a:latin typeface="Arial"/>
                <a:cs typeface="Arial"/>
              </a:rPr>
              <a:t>BETTER: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2800"/>
              </a:lnSpc>
              <a:spcBef>
                <a:spcPts val="120"/>
              </a:spcBef>
            </a:pPr>
            <a:r>
              <a:rPr sz="2400" dirty="0">
                <a:latin typeface="Arial MT"/>
                <a:cs typeface="Arial MT"/>
              </a:rPr>
              <a:t>Manual</a:t>
            </a:r>
            <a:r>
              <a:rPr sz="2400" spc="-7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suction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device</a:t>
            </a:r>
            <a:endParaRPr sz="2400">
              <a:latin typeface="Arial MT"/>
              <a:cs typeface="Arial MT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238961" y="1820259"/>
            <a:ext cx="3565525" cy="2519045"/>
            <a:chOff x="4238961" y="1820259"/>
            <a:chExt cx="3565525" cy="2519045"/>
          </a:xfrm>
        </p:grpSpPr>
        <p:sp>
          <p:nvSpPr>
            <p:cNvPr id="17" name="object 17"/>
            <p:cNvSpPr/>
            <p:nvPr/>
          </p:nvSpPr>
          <p:spPr>
            <a:xfrm>
              <a:off x="4238961" y="3695980"/>
              <a:ext cx="643255" cy="643255"/>
            </a:xfrm>
            <a:custGeom>
              <a:avLst/>
              <a:gdLst/>
              <a:ahLst/>
              <a:cxnLst/>
              <a:rect l="l" t="t" r="r" b="b"/>
              <a:pathLst>
                <a:path w="643254" h="643254">
                  <a:moveTo>
                    <a:pt x="344007" y="0"/>
                  </a:moveTo>
                  <a:lnTo>
                    <a:pt x="299045" y="0"/>
                  </a:lnTo>
                  <a:lnTo>
                    <a:pt x="254434" y="6241"/>
                  </a:lnTo>
                  <a:lnTo>
                    <a:pt x="210882" y="18724"/>
                  </a:lnTo>
                  <a:lnTo>
                    <a:pt x="169092" y="37448"/>
                  </a:lnTo>
                  <a:lnTo>
                    <a:pt x="129770" y="62414"/>
                  </a:lnTo>
                  <a:lnTo>
                    <a:pt x="93621" y="93621"/>
                  </a:lnTo>
                  <a:lnTo>
                    <a:pt x="62414" y="129770"/>
                  </a:lnTo>
                  <a:lnTo>
                    <a:pt x="37448" y="169092"/>
                  </a:lnTo>
                  <a:lnTo>
                    <a:pt x="18724" y="210882"/>
                  </a:lnTo>
                  <a:lnTo>
                    <a:pt x="6241" y="254434"/>
                  </a:lnTo>
                  <a:lnTo>
                    <a:pt x="0" y="299044"/>
                  </a:lnTo>
                  <a:lnTo>
                    <a:pt x="0" y="344007"/>
                  </a:lnTo>
                  <a:lnTo>
                    <a:pt x="6241" y="388617"/>
                  </a:lnTo>
                  <a:lnTo>
                    <a:pt x="18724" y="432169"/>
                  </a:lnTo>
                  <a:lnTo>
                    <a:pt x="37448" y="473959"/>
                  </a:lnTo>
                  <a:lnTo>
                    <a:pt x="62414" y="513281"/>
                  </a:lnTo>
                  <a:lnTo>
                    <a:pt x="93621" y="549430"/>
                  </a:lnTo>
                  <a:lnTo>
                    <a:pt x="129770" y="580637"/>
                  </a:lnTo>
                  <a:lnTo>
                    <a:pt x="169092" y="605603"/>
                  </a:lnTo>
                  <a:lnTo>
                    <a:pt x="210882" y="624327"/>
                  </a:lnTo>
                  <a:lnTo>
                    <a:pt x="254434" y="636810"/>
                  </a:lnTo>
                  <a:lnTo>
                    <a:pt x="299045" y="643051"/>
                  </a:lnTo>
                  <a:lnTo>
                    <a:pt x="344007" y="643051"/>
                  </a:lnTo>
                  <a:lnTo>
                    <a:pt x="388618" y="636810"/>
                  </a:lnTo>
                  <a:lnTo>
                    <a:pt x="432170" y="624327"/>
                  </a:lnTo>
                  <a:lnTo>
                    <a:pt x="473960" y="605603"/>
                  </a:lnTo>
                  <a:lnTo>
                    <a:pt x="513282" y="580637"/>
                  </a:lnTo>
                  <a:lnTo>
                    <a:pt x="549431" y="549430"/>
                  </a:lnTo>
                  <a:lnTo>
                    <a:pt x="580639" y="513281"/>
                  </a:lnTo>
                  <a:lnTo>
                    <a:pt x="605605" y="473959"/>
                  </a:lnTo>
                  <a:lnTo>
                    <a:pt x="624329" y="432169"/>
                  </a:lnTo>
                  <a:lnTo>
                    <a:pt x="636812" y="388617"/>
                  </a:lnTo>
                  <a:lnTo>
                    <a:pt x="643053" y="344007"/>
                  </a:lnTo>
                  <a:lnTo>
                    <a:pt x="643053" y="299044"/>
                  </a:lnTo>
                  <a:lnTo>
                    <a:pt x="636812" y="254434"/>
                  </a:lnTo>
                  <a:lnTo>
                    <a:pt x="624329" y="210882"/>
                  </a:lnTo>
                  <a:lnTo>
                    <a:pt x="605605" y="169092"/>
                  </a:lnTo>
                  <a:lnTo>
                    <a:pt x="580639" y="129770"/>
                  </a:lnTo>
                  <a:lnTo>
                    <a:pt x="549431" y="93621"/>
                  </a:lnTo>
                  <a:lnTo>
                    <a:pt x="513282" y="62414"/>
                  </a:lnTo>
                  <a:lnTo>
                    <a:pt x="473960" y="37448"/>
                  </a:lnTo>
                  <a:lnTo>
                    <a:pt x="432170" y="18724"/>
                  </a:lnTo>
                  <a:lnTo>
                    <a:pt x="388618" y="6241"/>
                  </a:lnTo>
                  <a:lnTo>
                    <a:pt x="344007" y="0"/>
                  </a:lnTo>
                  <a:close/>
                </a:path>
              </a:pathLst>
            </a:custGeom>
            <a:solidFill>
              <a:srgbClr val="F1623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19762" y="3862236"/>
              <a:ext cx="456498" cy="34237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335626" y="1820259"/>
              <a:ext cx="3468806" cy="1851315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8745686" y="3687211"/>
            <a:ext cx="1957070" cy="1102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40"/>
              </a:lnSpc>
              <a:spcBef>
                <a:spcPts val="100"/>
              </a:spcBef>
            </a:pPr>
            <a:r>
              <a:rPr sz="2400" b="1" spc="-55" dirty="0">
                <a:solidFill>
                  <a:srgbClr val="70AD47"/>
                </a:solidFill>
                <a:latin typeface="Arial"/>
                <a:cs typeface="Arial"/>
              </a:rPr>
              <a:t>BEST: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2800"/>
              </a:lnSpc>
              <a:spcBef>
                <a:spcPts val="120"/>
              </a:spcBef>
            </a:pPr>
            <a:r>
              <a:rPr sz="2400" dirty="0">
                <a:latin typeface="Arial MT"/>
                <a:cs typeface="Arial MT"/>
              </a:rPr>
              <a:t>Mechanical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suction</a:t>
            </a:r>
            <a:r>
              <a:rPr sz="2400" spc="-7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device</a:t>
            </a:r>
            <a:endParaRPr sz="2400">
              <a:latin typeface="Arial MT"/>
              <a:cs typeface="Arial MT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7936233" y="1101559"/>
            <a:ext cx="3932554" cy="3237865"/>
            <a:chOff x="7936233" y="1101559"/>
            <a:chExt cx="3932554" cy="3237865"/>
          </a:xfrm>
        </p:grpSpPr>
        <p:sp>
          <p:nvSpPr>
            <p:cNvPr id="22" name="object 22"/>
            <p:cNvSpPr/>
            <p:nvPr/>
          </p:nvSpPr>
          <p:spPr>
            <a:xfrm>
              <a:off x="7936233" y="3695980"/>
              <a:ext cx="643255" cy="643255"/>
            </a:xfrm>
            <a:custGeom>
              <a:avLst/>
              <a:gdLst/>
              <a:ahLst/>
              <a:cxnLst/>
              <a:rect l="l" t="t" r="r" b="b"/>
              <a:pathLst>
                <a:path w="643254" h="643254">
                  <a:moveTo>
                    <a:pt x="344008" y="0"/>
                  </a:moveTo>
                  <a:lnTo>
                    <a:pt x="299046" y="0"/>
                  </a:lnTo>
                  <a:lnTo>
                    <a:pt x="254435" y="6241"/>
                  </a:lnTo>
                  <a:lnTo>
                    <a:pt x="210883" y="18724"/>
                  </a:lnTo>
                  <a:lnTo>
                    <a:pt x="169093" y="37448"/>
                  </a:lnTo>
                  <a:lnTo>
                    <a:pt x="129771" y="62414"/>
                  </a:lnTo>
                  <a:lnTo>
                    <a:pt x="93622" y="93621"/>
                  </a:lnTo>
                  <a:lnTo>
                    <a:pt x="62414" y="129770"/>
                  </a:lnTo>
                  <a:lnTo>
                    <a:pt x="37448" y="169092"/>
                  </a:lnTo>
                  <a:lnTo>
                    <a:pt x="18724" y="210882"/>
                  </a:lnTo>
                  <a:lnTo>
                    <a:pt x="6241" y="254434"/>
                  </a:lnTo>
                  <a:lnTo>
                    <a:pt x="0" y="299044"/>
                  </a:lnTo>
                  <a:lnTo>
                    <a:pt x="0" y="344007"/>
                  </a:lnTo>
                  <a:lnTo>
                    <a:pt x="6241" y="388617"/>
                  </a:lnTo>
                  <a:lnTo>
                    <a:pt x="18724" y="432169"/>
                  </a:lnTo>
                  <a:lnTo>
                    <a:pt x="37448" y="473959"/>
                  </a:lnTo>
                  <a:lnTo>
                    <a:pt x="62414" y="513281"/>
                  </a:lnTo>
                  <a:lnTo>
                    <a:pt x="93622" y="549430"/>
                  </a:lnTo>
                  <a:lnTo>
                    <a:pt x="129771" y="580637"/>
                  </a:lnTo>
                  <a:lnTo>
                    <a:pt x="169093" y="605603"/>
                  </a:lnTo>
                  <a:lnTo>
                    <a:pt x="210883" y="624327"/>
                  </a:lnTo>
                  <a:lnTo>
                    <a:pt x="254435" y="636810"/>
                  </a:lnTo>
                  <a:lnTo>
                    <a:pt x="299046" y="643051"/>
                  </a:lnTo>
                  <a:lnTo>
                    <a:pt x="344008" y="643051"/>
                  </a:lnTo>
                  <a:lnTo>
                    <a:pt x="388618" y="636810"/>
                  </a:lnTo>
                  <a:lnTo>
                    <a:pt x="432171" y="624327"/>
                  </a:lnTo>
                  <a:lnTo>
                    <a:pt x="473961" y="605603"/>
                  </a:lnTo>
                  <a:lnTo>
                    <a:pt x="513283" y="580637"/>
                  </a:lnTo>
                  <a:lnTo>
                    <a:pt x="549432" y="549430"/>
                  </a:lnTo>
                  <a:lnTo>
                    <a:pt x="580639" y="513281"/>
                  </a:lnTo>
                  <a:lnTo>
                    <a:pt x="605605" y="473959"/>
                  </a:lnTo>
                  <a:lnTo>
                    <a:pt x="624329" y="432169"/>
                  </a:lnTo>
                  <a:lnTo>
                    <a:pt x="636812" y="388617"/>
                  </a:lnTo>
                  <a:lnTo>
                    <a:pt x="643053" y="344007"/>
                  </a:lnTo>
                  <a:lnTo>
                    <a:pt x="643053" y="299044"/>
                  </a:lnTo>
                  <a:lnTo>
                    <a:pt x="636812" y="254434"/>
                  </a:lnTo>
                  <a:lnTo>
                    <a:pt x="624329" y="210882"/>
                  </a:lnTo>
                  <a:lnTo>
                    <a:pt x="605605" y="169092"/>
                  </a:lnTo>
                  <a:lnTo>
                    <a:pt x="580639" y="129770"/>
                  </a:lnTo>
                  <a:lnTo>
                    <a:pt x="549432" y="93621"/>
                  </a:lnTo>
                  <a:lnTo>
                    <a:pt x="513283" y="62414"/>
                  </a:lnTo>
                  <a:lnTo>
                    <a:pt x="473961" y="37448"/>
                  </a:lnTo>
                  <a:lnTo>
                    <a:pt x="432171" y="18724"/>
                  </a:lnTo>
                  <a:lnTo>
                    <a:pt x="388618" y="6241"/>
                  </a:lnTo>
                  <a:lnTo>
                    <a:pt x="344008" y="0"/>
                  </a:lnTo>
                  <a:close/>
                </a:path>
              </a:pathLst>
            </a:custGeom>
            <a:solidFill>
              <a:srgbClr val="70AD4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" name="object 2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017034" y="3862236"/>
              <a:ext cx="456498" cy="34237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056950" y="1101559"/>
              <a:ext cx="3811313" cy="2679240"/>
            </a:xfrm>
            <a:prstGeom prst="rect">
              <a:avLst/>
            </a:prstGeom>
          </p:spPr>
        </p:pic>
      </p:grpSp>
      <p:pic>
        <p:nvPicPr>
          <p:cNvPr id="25" name="object 25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76405" y="767072"/>
            <a:ext cx="3408494" cy="3347509"/>
          </a:xfrm>
          <a:prstGeom prst="rect">
            <a:avLst/>
          </a:prstGeom>
        </p:spPr>
      </p:pic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dirty="0">
                <a:solidFill>
                  <a:srgbClr val="7F7F7F"/>
                </a:solidFill>
              </a:rPr>
              <a:t>19</a:t>
            </a:fld>
            <a:endParaRPr dirty="0">
              <a:solidFill>
                <a:srgbClr val="7F7F7F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269553" y="975784"/>
            <a:ext cx="57327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MANUAL</a:t>
            </a:r>
            <a:r>
              <a:rPr sz="36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SUCTION</a:t>
            </a:r>
            <a:r>
              <a:rPr sz="36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VIDEO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dirty="0">
                <a:solidFill>
                  <a:srgbClr val="7F7F7F"/>
                </a:solidFill>
              </a:rPr>
              <a:t>20</a:t>
            </a:fld>
            <a:endParaRPr dirty="0">
              <a:solidFill>
                <a:srgbClr val="7F7F7F"/>
              </a:solidFill>
            </a:endParaRPr>
          </a:p>
        </p:txBody>
      </p:sp>
      <p:pic>
        <p:nvPicPr>
          <p:cNvPr id="11" name="7e. Manual Suctioning">
            <a:hlinkClick r:id="" action="ppaction://media"/>
            <a:extLst>
              <a:ext uri="{FF2B5EF4-FFF2-40B4-BE49-F238E27FC236}">
                <a16:creationId xmlns:a16="http://schemas.microsoft.com/office/drawing/2014/main" id="{5B38360B-E53C-9F24-5F45-B81358C01C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06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723391" y="975784"/>
            <a:ext cx="68249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MECHANICAL</a:t>
            </a:r>
            <a:r>
              <a:rPr sz="36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SUCTION VIDEO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dirty="0">
                <a:solidFill>
                  <a:srgbClr val="7F7F7F"/>
                </a:solidFill>
              </a:rPr>
              <a:t>21</a:t>
            </a:fld>
            <a:endParaRPr dirty="0">
              <a:solidFill>
                <a:srgbClr val="7F7F7F"/>
              </a:solidFill>
            </a:endParaRPr>
          </a:p>
        </p:txBody>
      </p:sp>
      <p:pic>
        <p:nvPicPr>
          <p:cNvPr id="13" name="7f. Mechanical Suctioning">
            <a:hlinkClick r:id="" action="ppaction://media"/>
            <a:extLst>
              <a:ext uri="{FF2B5EF4-FFF2-40B4-BE49-F238E27FC236}">
                <a16:creationId xmlns:a16="http://schemas.microsoft.com/office/drawing/2014/main" id="{93C59650-7DFA-070D-E57B-2CFCF14595A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28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6857999"/>
                </a:moveTo>
                <a:lnTo>
                  <a:pt x="12191999" y="6857999"/>
                </a:lnTo>
                <a:lnTo>
                  <a:pt x="12192000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616667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188493" y="892149"/>
            <a:ext cx="5815330" cy="1149985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78740" algn="ctr">
              <a:lnSpc>
                <a:spcPct val="100000"/>
              </a:lnSpc>
              <a:spcBef>
                <a:spcPts val="755"/>
              </a:spcBef>
            </a:pPr>
            <a:r>
              <a:rPr sz="3600" spc="-5" dirty="0">
                <a:solidFill>
                  <a:srgbClr val="FFFFFF"/>
                </a:solidFill>
              </a:rPr>
              <a:t>SKILL</a:t>
            </a:r>
            <a:r>
              <a:rPr sz="3600" spc="-105" dirty="0">
                <a:solidFill>
                  <a:srgbClr val="FFFFFF"/>
                </a:solidFill>
              </a:rPr>
              <a:t> </a:t>
            </a:r>
            <a:r>
              <a:rPr sz="3600" spc="-80" dirty="0">
                <a:solidFill>
                  <a:srgbClr val="FFFFFF"/>
                </a:solidFill>
              </a:rPr>
              <a:t>STATION</a:t>
            </a:r>
            <a:endParaRPr sz="3600"/>
          </a:p>
          <a:p>
            <a:pPr algn="ctr">
              <a:lnSpc>
                <a:spcPct val="100000"/>
              </a:lnSpc>
              <a:spcBef>
                <a:spcPts val="515"/>
              </a:spcBef>
            </a:pPr>
            <a:r>
              <a:rPr sz="2800" spc="-5" dirty="0">
                <a:solidFill>
                  <a:srgbClr val="FFFFFF"/>
                </a:solidFill>
              </a:rPr>
              <a:t>Airway Maneuvers and</a:t>
            </a:r>
            <a:r>
              <a:rPr sz="2800" spc="-10" dirty="0">
                <a:solidFill>
                  <a:srgbClr val="FFFFFF"/>
                </a:solidFill>
              </a:rPr>
              <a:t> </a:t>
            </a:r>
            <a:r>
              <a:rPr sz="2800" spc="-5" dirty="0">
                <a:solidFill>
                  <a:srgbClr val="FFFFFF"/>
                </a:solidFill>
              </a:rPr>
              <a:t>Suctioning</a:t>
            </a:r>
            <a:endParaRPr sz="2800"/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137022" y="2396125"/>
            <a:ext cx="633732" cy="642657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117170" y="3195260"/>
            <a:ext cx="633732" cy="642657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137022" y="4677902"/>
            <a:ext cx="633732" cy="642657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150274" y="5477038"/>
            <a:ext cx="633732" cy="642657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109120" y="6215341"/>
            <a:ext cx="633732" cy="642657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5008242" y="2521775"/>
            <a:ext cx="3228340" cy="4184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Head-Tilt/Chin-Lift</a:t>
            </a:r>
            <a:endParaRPr sz="2400">
              <a:latin typeface="Arial MT"/>
              <a:cs typeface="Arial MT"/>
            </a:endParaRPr>
          </a:p>
          <a:p>
            <a:pPr marL="12700" marR="5080">
              <a:lnSpc>
                <a:spcPct val="202599"/>
              </a:lnSpc>
              <a:spcBef>
                <a:spcPts val="455"/>
              </a:spcBef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Jaw-Thrust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Maneuver 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Nasopharyngeal</a:t>
            </a:r>
            <a:r>
              <a:rPr sz="2400" spc="-1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Airway  Recovery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Position</a:t>
            </a:r>
            <a:endParaRPr sz="2400">
              <a:latin typeface="Arial MT"/>
              <a:cs typeface="Arial MT"/>
            </a:endParaRPr>
          </a:p>
          <a:p>
            <a:pPr marL="45720" marR="124460">
              <a:lnSpc>
                <a:spcPct val="195100"/>
              </a:lnSpc>
              <a:spcBef>
                <a:spcPts val="670"/>
              </a:spcBef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Manual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Suctioning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Mechanical</a:t>
            </a:r>
            <a:r>
              <a:rPr sz="24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Suctioning</a:t>
            </a:r>
            <a:endParaRPr sz="2400">
              <a:latin typeface="Arial MT"/>
              <a:cs typeface="Arial MT"/>
            </a:endParaRPr>
          </a:p>
        </p:txBody>
      </p:sp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130683" y="3953545"/>
            <a:ext cx="633732" cy="642657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dirty="0">
                <a:solidFill>
                  <a:srgbClr val="7F7F7F"/>
                </a:solidFill>
              </a:rPr>
              <a:t>22</a:t>
            </a:fld>
            <a:endParaRPr dirty="0">
              <a:solidFill>
                <a:srgbClr val="7F7F7F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6179889" y="4512279"/>
            <a:ext cx="5499100" cy="1155700"/>
          </a:xfrm>
          <a:custGeom>
            <a:avLst/>
            <a:gdLst/>
            <a:ahLst/>
            <a:cxnLst/>
            <a:rect l="l" t="t" r="r" b="b"/>
            <a:pathLst>
              <a:path w="5499100" h="1155700">
                <a:moveTo>
                  <a:pt x="5366279" y="0"/>
                </a:moveTo>
                <a:lnTo>
                  <a:pt x="132685" y="0"/>
                </a:lnTo>
                <a:lnTo>
                  <a:pt x="90746" y="6764"/>
                </a:lnTo>
                <a:lnTo>
                  <a:pt x="54323" y="25600"/>
                </a:lnTo>
                <a:lnTo>
                  <a:pt x="25600" y="54323"/>
                </a:lnTo>
                <a:lnTo>
                  <a:pt x="6764" y="90746"/>
                </a:lnTo>
                <a:lnTo>
                  <a:pt x="0" y="132685"/>
                </a:lnTo>
                <a:lnTo>
                  <a:pt x="0" y="1023014"/>
                </a:lnTo>
                <a:lnTo>
                  <a:pt x="6764" y="1064953"/>
                </a:lnTo>
                <a:lnTo>
                  <a:pt x="25600" y="1101377"/>
                </a:lnTo>
                <a:lnTo>
                  <a:pt x="54323" y="1130099"/>
                </a:lnTo>
                <a:lnTo>
                  <a:pt x="90746" y="1148936"/>
                </a:lnTo>
                <a:lnTo>
                  <a:pt x="132685" y="1155700"/>
                </a:lnTo>
                <a:lnTo>
                  <a:pt x="5366279" y="1155700"/>
                </a:lnTo>
                <a:lnTo>
                  <a:pt x="5408218" y="1148936"/>
                </a:lnTo>
                <a:lnTo>
                  <a:pt x="5444642" y="1130099"/>
                </a:lnTo>
                <a:lnTo>
                  <a:pt x="5473364" y="1101377"/>
                </a:lnTo>
                <a:lnTo>
                  <a:pt x="5492200" y="1064953"/>
                </a:lnTo>
                <a:lnTo>
                  <a:pt x="5498965" y="1023014"/>
                </a:lnTo>
                <a:lnTo>
                  <a:pt x="5498965" y="132685"/>
                </a:lnTo>
                <a:lnTo>
                  <a:pt x="5492200" y="90746"/>
                </a:lnTo>
                <a:lnTo>
                  <a:pt x="5473364" y="54323"/>
                </a:lnTo>
                <a:lnTo>
                  <a:pt x="5444642" y="25600"/>
                </a:lnTo>
                <a:lnTo>
                  <a:pt x="5408218" y="6764"/>
                </a:lnTo>
                <a:lnTo>
                  <a:pt x="5366279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335605" y="833988"/>
            <a:ext cx="57746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EXTRAGLOTTIC</a:t>
            </a:r>
            <a:r>
              <a:rPr sz="3600" spc="-180" dirty="0">
                <a:solidFill>
                  <a:srgbClr val="000000"/>
                </a:solidFill>
              </a:rPr>
              <a:t> </a:t>
            </a:r>
            <a:r>
              <a:rPr sz="3600" spc="-90" dirty="0">
                <a:solidFill>
                  <a:srgbClr val="000000"/>
                </a:solidFill>
              </a:rPr>
              <a:t>AIRWAYS</a:t>
            </a:r>
            <a:endParaRPr sz="3600"/>
          </a:p>
        </p:txBody>
      </p:sp>
      <p:sp>
        <p:nvSpPr>
          <p:cNvPr id="6" name="object 6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979292" y="6063343"/>
            <a:ext cx="24936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130" algn="l"/>
                <a:tab pos="1267460" algn="l"/>
              </a:tabLst>
            </a:pPr>
            <a:r>
              <a:rPr sz="4800" baseline="-1736" dirty="0">
                <a:solidFill>
                  <a:srgbClr val="2E3334"/>
                </a:solidFill>
                <a:latin typeface="Arial Black"/>
                <a:cs typeface="Arial Black"/>
              </a:rPr>
              <a:t>M	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68082" y="1706909"/>
            <a:ext cx="4552950" cy="746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40"/>
              </a:lnSpc>
              <a:spcBef>
                <a:spcPts val="100"/>
              </a:spcBef>
            </a:pPr>
            <a:r>
              <a:rPr sz="2400" b="1" spc="-5" dirty="0">
                <a:latin typeface="Arial"/>
                <a:cs typeface="Arial"/>
              </a:rPr>
              <a:t>EXTRAGLOTTIC</a:t>
            </a:r>
            <a:r>
              <a:rPr sz="2400" b="1" spc="-114" dirty="0">
                <a:latin typeface="Arial"/>
                <a:cs typeface="Arial"/>
              </a:rPr>
              <a:t> </a:t>
            </a:r>
            <a:r>
              <a:rPr sz="2400" b="1" spc="-60" dirty="0">
                <a:latin typeface="Arial"/>
                <a:cs typeface="Arial"/>
              </a:rPr>
              <a:t>AIRWAYS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spc="-5" dirty="0">
                <a:latin typeface="Arial MT"/>
                <a:cs typeface="Arial MT"/>
              </a:rPr>
              <a:t>form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ts val="2840"/>
              </a:lnSpc>
            </a:pPr>
            <a:r>
              <a:rPr sz="2400" dirty="0">
                <a:latin typeface="Arial MT"/>
                <a:cs typeface="Arial MT"/>
              </a:rPr>
              <a:t>a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seal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over</a:t>
            </a:r>
            <a:r>
              <a:rPr sz="2400" spc="-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the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hypopharynx,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68082" y="2418109"/>
            <a:ext cx="46348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 MT"/>
                <a:cs typeface="Arial MT"/>
              </a:rPr>
              <a:t>opening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the </a:t>
            </a:r>
            <a:r>
              <a:rPr sz="2400" dirty="0">
                <a:latin typeface="Arial MT"/>
                <a:cs typeface="Arial MT"/>
              </a:rPr>
              <a:t>airway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for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ventilations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204282" y="2648743"/>
            <a:ext cx="21907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latin typeface="Arial"/>
                <a:cs typeface="Arial"/>
              </a:rPr>
              <a:t>i-gel</a:t>
            </a:r>
            <a:r>
              <a:rPr sz="2400" b="1" spc="-7" baseline="17361" dirty="0">
                <a:latin typeface="Arial"/>
                <a:cs typeface="Arial"/>
              </a:rPr>
              <a:t>®</a:t>
            </a:r>
            <a:r>
              <a:rPr sz="2400" b="1" spc="277" baseline="17361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benefits</a:t>
            </a:r>
            <a:r>
              <a:rPr sz="2400" spc="-5" dirty="0">
                <a:latin typeface="Arial MT"/>
                <a:cs typeface="Arial MT"/>
              </a:rPr>
              <a:t>: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415421" y="3016770"/>
            <a:ext cx="4695190" cy="2455545"/>
          </a:xfrm>
          <a:prstGeom prst="rect">
            <a:avLst/>
          </a:prstGeom>
        </p:spPr>
        <p:txBody>
          <a:bodyPr vert="horz" wrap="square" lIns="0" tIns="1270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sz="2000" dirty="0">
                <a:latin typeface="Arial MT"/>
                <a:cs typeface="Arial MT"/>
              </a:rPr>
              <a:t>No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need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inflate</a:t>
            </a:r>
            <a:r>
              <a:rPr sz="2000" spc="-10" dirty="0">
                <a:latin typeface="Arial MT"/>
                <a:cs typeface="Arial MT"/>
              </a:rPr>
              <a:t> cuff</a:t>
            </a:r>
            <a:endParaRPr sz="2000">
              <a:latin typeface="Arial MT"/>
              <a:cs typeface="Arial MT"/>
            </a:endParaRPr>
          </a:p>
          <a:p>
            <a:pPr marL="12700" marR="5080">
              <a:lnSpc>
                <a:spcPts val="2300"/>
              </a:lnSpc>
              <a:spcBef>
                <a:spcPts val="1060"/>
              </a:spcBef>
            </a:pPr>
            <a:r>
              <a:rPr sz="2000" dirty="0">
                <a:latin typeface="Arial MT"/>
                <a:cs typeface="Arial MT"/>
              </a:rPr>
              <a:t>No need </a:t>
            </a:r>
            <a:r>
              <a:rPr sz="2000" spc="-5" dirty="0">
                <a:latin typeface="Arial MT"/>
                <a:cs typeface="Arial MT"/>
              </a:rPr>
              <a:t>to monitor </a:t>
            </a:r>
            <a:r>
              <a:rPr sz="2000" spc="-10" dirty="0">
                <a:latin typeface="Arial MT"/>
                <a:cs typeface="Arial MT"/>
              </a:rPr>
              <a:t>cuff </a:t>
            </a:r>
            <a:r>
              <a:rPr sz="2000" dirty="0">
                <a:latin typeface="Arial MT"/>
                <a:cs typeface="Arial MT"/>
              </a:rPr>
              <a:t>pressure during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evacuation </a:t>
            </a:r>
            <a:r>
              <a:rPr sz="2000" dirty="0">
                <a:latin typeface="Arial MT"/>
                <a:cs typeface="Arial MT"/>
              </a:rPr>
              <a:t>since</a:t>
            </a:r>
            <a:r>
              <a:rPr sz="2000" spc="-5" dirty="0">
                <a:latin typeface="Arial MT"/>
                <a:cs typeface="Arial MT"/>
              </a:rPr>
              <a:t> there</a:t>
            </a:r>
            <a:r>
              <a:rPr sz="2000" dirty="0">
                <a:latin typeface="Arial MT"/>
                <a:cs typeface="Arial MT"/>
              </a:rPr>
              <a:t> is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no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air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5" dirty="0">
                <a:latin typeface="Arial MT"/>
                <a:cs typeface="Arial MT"/>
              </a:rPr>
              <a:t> the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cuff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200">
              <a:latin typeface="Arial MT"/>
              <a:cs typeface="Arial MT"/>
            </a:endParaRPr>
          </a:p>
          <a:p>
            <a:pPr marL="728980">
              <a:lnSpc>
                <a:spcPts val="2130"/>
              </a:lnSpc>
              <a:spcBef>
                <a:spcPts val="1285"/>
              </a:spcBef>
            </a:pPr>
            <a:r>
              <a:rPr sz="1800" b="1" spc="-5" dirty="0">
                <a:latin typeface="Arial"/>
                <a:cs typeface="Arial"/>
              </a:rPr>
              <a:t>EXTRAGLOTTIC</a:t>
            </a:r>
            <a:r>
              <a:rPr sz="1800" b="1" spc="-85" dirty="0">
                <a:latin typeface="Arial"/>
                <a:cs typeface="Arial"/>
              </a:rPr>
              <a:t> </a:t>
            </a:r>
            <a:r>
              <a:rPr sz="1800" b="1" spc="-45" dirty="0">
                <a:latin typeface="Arial"/>
                <a:cs typeface="Arial"/>
              </a:rPr>
              <a:t>AIRWAYS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will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not</a:t>
            </a:r>
            <a:endParaRPr sz="1800">
              <a:latin typeface="Arial MT"/>
              <a:cs typeface="Arial MT"/>
            </a:endParaRPr>
          </a:p>
          <a:p>
            <a:pPr marL="728980" marR="259715">
              <a:lnSpc>
                <a:spcPts val="2100"/>
              </a:lnSpc>
              <a:spcBef>
                <a:spcPts val="90"/>
              </a:spcBef>
            </a:pPr>
            <a:r>
              <a:rPr sz="1800" dirty="0">
                <a:latin typeface="Arial MT"/>
                <a:cs typeface="Arial MT"/>
              </a:rPr>
              <a:t>be </a:t>
            </a:r>
            <a:r>
              <a:rPr sz="1800" spc="-5" dirty="0">
                <a:latin typeface="Arial MT"/>
                <a:cs typeface="Arial MT"/>
              </a:rPr>
              <a:t>tolerated </a:t>
            </a:r>
            <a:r>
              <a:rPr sz="1800" dirty="0">
                <a:latin typeface="Arial MT"/>
                <a:cs typeface="Arial MT"/>
              </a:rPr>
              <a:t>by a </a:t>
            </a:r>
            <a:r>
              <a:rPr sz="1800" spc="-5" dirty="0">
                <a:latin typeface="Arial MT"/>
                <a:cs typeface="Arial MT"/>
              </a:rPr>
              <a:t>casualty </a:t>
            </a:r>
            <a:r>
              <a:rPr sz="1800" dirty="0">
                <a:latin typeface="Arial MT"/>
                <a:cs typeface="Arial MT"/>
              </a:rPr>
              <a:t>who is not </a:t>
            </a:r>
            <a:r>
              <a:rPr sz="1800" spc="-49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deeply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unconscious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74834" y="4707009"/>
            <a:ext cx="569065" cy="495421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55768" y="3170498"/>
            <a:ext cx="5066094" cy="2460674"/>
          </a:xfrm>
          <a:prstGeom prst="rect">
            <a:avLst/>
          </a:prstGeom>
        </p:spPr>
      </p:pic>
      <p:sp>
        <p:nvSpPr>
          <p:cNvPr id="14" name="object 14"/>
          <p:cNvSpPr/>
          <p:nvPr/>
        </p:nvSpPr>
        <p:spPr>
          <a:xfrm>
            <a:off x="6273933" y="3170787"/>
            <a:ext cx="0" cy="361315"/>
          </a:xfrm>
          <a:custGeom>
            <a:avLst/>
            <a:gdLst/>
            <a:ahLst/>
            <a:cxnLst/>
            <a:rect l="l" t="t" r="r" b="b"/>
            <a:pathLst>
              <a:path h="361314">
                <a:moveTo>
                  <a:pt x="0" y="0"/>
                </a:moveTo>
                <a:lnTo>
                  <a:pt x="0" y="360716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273933" y="3633104"/>
            <a:ext cx="0" cy="612140"/>
          </a:xfrm>
          <a:custGeom>
            <a:avLst/>
            <a:gdLst/>
            <a:ahLst/>
            <a:cxnLst/>
            <a:rect l="l" t="t" r="r" b="b"/>
            <a:pathLst>
              <a:path h="612139">
                <a:moveTo>
                  <a:pt x="0" y="0"/>
                </a:moveTo>
                <a:lnTo>
                  <a:pt x="0" y="612000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6" name="object 1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549245" y="1032800"/>
            <a:ext cx="4057900" cy="2449083"/>
          </a:xfrm>
          <a:prstGeom prst="rect">
            <a:avLst/>
          </a:prstGeom>
        </p:spPr>
      </p:pic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321766" y="975784"/>
            <a:ext cx="9627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EXTRAGLOTTIC</a:t>
            </a:r>
            <a:r>
              <a:rPr sz="3600" b="1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105" dirty="0">
                <a:solidFill>
                  <a:srgbClr val="FFFFFF"/>
                </a:solidFill>
                <a:latin typeface="Arial"/>
                <a:cs typeface="Arial"/>
              </a:rPr>
              <a:t>AIRWAY</a:t>
            </a:r>
            <a:r>
              <a:rPr sz="3600" b="1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INSERTION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VIDEO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24</a:t>
            </a:fld>
            <a:endParaRPr dirty="0"/>
          </a:p>
        </p:txBody>
      </p:sp>
      <p:pic>
        <p:nvPicPr>
          <p:cNvPr id="11" name="7g. i-gel Extraglottic Airway (Tactical Field Care)">
            <a:hlinkClick r:id="" action="ppaction://media"/>
            <a:extLst>
              <a:ext uri="{FF2B5EF4-FFF2-40B4-BE49-F238E27FC236}">
                <a16:creationId xmlns:a16="http://schemas.microsoft.com/office/drawing/2014/main" id="{84B1447D-AD77-EC15-4ABA-DA50A6D6A1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3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115278"/>
            <a:ext cx="4588510" cy="1290320"/>
          </a:xfrm>
          <a:prstGeom prst="rect">
            <a:avLst/>
          </a:prstGeom>
        </p:spPr>
        <p:txBody>
          <a:bodyPr vert="horz" wrap="square" lIns="0" tIns="18224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435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  <a:p>
            <a:pPr marL="762635" marR="749935" algn="ctr">
              <a:lnSpc>
                <a:spcPts val="2260"/>
              </a:lnSpc>
              <a:spcBef>
                <a:spcPts val="1735"/>
              </a:spcBef>
            </a:pPr>
            <a:r>
              <a:rPr sz="2100" b="1" spc="15" dirty="0">
                <a:latin typeface="Arial"/>
                <a:cs typeface="Arial"/>
              </a:rPr>
              <a:t>CR</a:t>
            </a:r>
            <a:r>
              <a:rPr sz="2100" b="1" dirty="0">
                <a:latin typeface="Arial"/>
                <a:cs typeface="Arial"/>
              </a:rPr>
              <a:t>I</a:t>
            </a:r>
            <a:r>
              <a:rPr sz="2100" b="1" spc="15" dirty="0">
                <a:latin typeface="Arial"/>
                <a:cs typeface="Arial"/>
              </a:rPr>
              <a:t>C</a:t>
            </a:r>
            <a:r>
              <a:rPr sz="2100" b="1" spc="10" dirty="0">
                <a:latin typeface="Arial"/>
                <a:cs typeface="Arial"/>
              </a:rPr>
              <a:t>OT</a:t>
            </a:r>
            <a:r>
              <a:rPr sz="2100" b="1" spc="15" dirty="0">
                <a:latin typeface="Arial"/>
                <a:cs typeface="Arial"/>
              </a:rPr>
              <a:t>HYR</a:t>
            </a:r>
            <a:r>
              <a:rPr sz="2100" b="1" spc="5" dirty="0">
                <a:latin typeface="Arial"/>
                <a:cs typeface="Arial"/>
              </a:rPr>
              <a:t>OI</a:t>
            </a:r>
            <a:r>
              <a:rPr sz="2100" b="1" spc="15" dirty="0">
                <a:latin typeface="Arial"/>
                <a:cs typeface="Arial"/>
              </a:rPr>
              <a:t>D</a:t>
            </a:r>
            <a:r>
              <a:rPr sz="2100" b="1" spc="10" dirty="0">
                <a:latin typeface="Arial"/>
                <a:cs typeface="Arial"/>
              </a:rPr>
              <a:t>O</a:t>
            </a:r>
            <a:r>
              <a:rPr sz="2100" b="1" spc="-30" dirty="0">
                <a:latin typeface="Arial"/>
                <a:cs typeface="Arial"/>
              </a:rPr>
              <a:t>T</a:t>
            </a:r>
            <a:r>
              <a:rPr sz="2100" b="1" spc="10" dirty="0">
                <a:latin typeface="Arial"/>
                <a:cs typeface="Arial"/>
              </a:rPr>
              <a:t>OMY  </a:t>
            </a:r>
            <a:r>
              <a:rPr sz="2100" b="1" spc="-5" dirty="0">
                <a:solidFill>
                  <a:srgbClr val="95212E"/>
                </a:solidFill>
                <a:latin typeface="Arial"/>
                <a:cs typeface="Arial"/>
              </a:rPr>
              <a:t>INDICATIONS</a:t>
            </a:r>
            <a:endParaRPr sz="21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979292" y="6063343"/>
            <a:ext cx="24936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130" algn="l"/>
                <a:tab pos="1267460" algn="l"/>
              </a:tabLst>
            </a:pPr>
            <a:r>
              <a:rPr sz="4800" baseline="-1736" dirty="0">
                <a:solidFill>
                  <a:srgbClr val="2E3334"/>
                </a:solidFill>
                <a:latin typeface="Arial Black"/>
                <a:cs typeface="Arial Black"/>
              </a:rPr>
              <a:t>M	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56108" y="1883529"/>
            <a:ext cx="3208020" cy="1021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620"/>
              </a:lnSpc>
              <a:spcBef>
                <a:spcPts val="100"/>
              </a:spcBef>
            </a:pPr>
            <a:r>
              <a:rPr sz="2200" b="1" spc="-15" dirty="0">
                <a:latin typeface="Arial"/>
                <a:cs typeface="Arial"/>
              </a:rPr>
              <a:t>PRIMARY</a:t>
            </a:r>
            <a:r>
              <a:rPr sz="2200" b="1" spc="-75" dirty="0">
                <a:latin typeface="Arial"/>
                <a:cs typeface="Arial"/>
              </a:rPr>
              <a:t> </a:t>
            </a:r>
            <a:r>
              <a:rPr sz="2200" b="1" spc="-20" dirty="0">
                <a:latin typeface="Arial"/>
                <a:cs typeface="Arial"/>
              </a:rPr>
              <a:t>INDICATION</a:t>
            </a:r>
            <a:endParaRPr sz="2200">
              <a:latin typeface="Arial"/>
              <a:cs typeface="Arial"/>
            </a:endParaRPr>
          </a:p>
          <a:p>
            <a:pPr marL="12700" marR="5080">
              <a:lnSpc>
                <a:spcPts val="2600"/>
              </a:lnSpc>
              <a:spcBef>
                <a:spcPts val="100"/>
              </a:spcBef>
            </a:pPr>
            <a:r>
              <a:rPr sz="2200" b="1" spc="-5" dirty="0">
                <a:solidFill>
                  <a:srgbClr val="95212E"/>
                </a:solidFill>
                <a:latin typeface="Arial"/>
                <a:cs typeface="Arial"/>
              </a:rPr>
              <a:t>UNSUCCESSFUL</a:t>
            </a:r>
            <a:r>
              <a:rPr sz="2200" b="1" spc="-5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200" dirty="0">
                <a:latin typeface="Arial MT"/>
                <a:cs typeface="Arial MT"/>
              </a:rPr>
              <a:t>airway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dirty="0">
                <a:latin typeface="Arial MT"/>
                <a:cs typeface="Arial MT"/>
              </a:rPr>
              <a:t>management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with:</a:t>
            </a:r>
            <a:endParaRPr sz="22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45610" y="1882989"/>
            <a:ext cx="2383790" cy="172720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60"/>
              </a:spcBef>
            </a:pPr>
            <a:r>
              <a:rPr sz="2000" spc="-5" dirty="0">
                <a:latin typeface="Arial MT"/>
                <a:cs typeface="Arial MT"/>
              </a:rPr>
              <a:t>Thermal </a:t>
            </a:r>
            <a:r>
              <a:rPr sz="2000" dirty="0">
                <a:latin typeface="Arial MT"/>
                <a:cs typeface="Arial MT"/>
              </a:rPr>
              <a:t>and </a:t>
            </a:r>
            <a:r>
              <a:rPr sz="2000" spc="-5" dirty="0">
                <a:latin typeface="Arial MT"/>
                <a:cs typeface="Arial MT"/>
              </a:rPr>
              <a:t>toxic </a:t>
            </a:r>
            <a:r>
              <a:rPr sz="2000" dirty="0">
                <a:latin typeface="Arial MT"/>
                <a:cs typeface="Arial MT"/>
              </a:rPr>
              <a:t> gas injuries are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additional indications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for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cricothyroidotomy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635"/>
              </a:spcBef>
            </a:pPr>
            <a:r>
              <a:rPr sz="2000" b="1" spc="-5" dirty="0">
                <a:latin typeface="Arial"/>
                <a:cs typeface="Arial"/>
              </a:rPr>
              <a:t>Contraindications: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32914" y="5635367"/>
            <a:ext cx="1407795" cy="69088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299720" marR="5080" indent="-287655">
              <a:lnSpc>
                <a:spcPts val="2600"/>
              </a:lnSpc>
              <a:spcBef>
                <a:spcPts val="220"/>
              </a:spcBef>
            </a:pPr>
            <a:r>
              <a:rPr sz="2200" dirty="0">
                <a:latin typeface="Arial MT"/>
                <a:cs typeface="Arial MT"/>
              </a:rPr>
              <a:t>Ex</a:t>
            </a:r>
            <a:r>
              <a:rPr sz="2200" spc="-5" dirty="0">
                <a:latin typeface="Arial MT"/>
                <a:cs typeface="Arial MT"/>
              </a:rPr>
              <a:t>t</a:t>
            </a:r>
            <a:r>
              <a:rPr sz="2200" dirty="0">
                <a:latin typeface="Arial MT"/>
                <a:cs typeface="Arial MT"/>
              </a:rPr>
              <a:t>raglo</a:t>
            </a:r>
            <a:r>
              <a:rPr sz="2200" spc="-5" dirty="0">
                <a:latin typeface="Arial MT"/>
                <a:cs typeface="Arial MT"/>
              </a:rPr>
              <a:t>tt</a:t>
            </a:r>
            <a:r>
              <a:rPr sz="2200" dirty="0">
                <a:latin typeface="Arial MT"/>
                <a:cs typeface="Arial MT"/>
              </a:rPr>
              <a:t>ic  airway</a:t>
            </a:r>
            <a:endParaRPr sz="2200">
              <a:latin typeface="Arial MT"/>
              <a:cs typeface="Arial 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169023" y="1525205"/>
            <a:ext cx="3950335" cy="4134485"/>
            <a:chOff x="4169023" y="1525205"/>
            <a:chExt cx="3950335" cy="4134485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63319" y="1525205"/>
              <a:ext cx="3128067" cy="2851527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169023" y="4205316"/>
              <a:ext cx="3950335" cy="1454785"/>
            </a:xfrm>
            <a:custGeom>
              <a:avLst/>
              <a:gdLst/>
              <a:ahLst/>
              <a:cxnLst/>
              <a:rect l="l" t="t" r="r" b="b"/>
              <a:pathLst>
                <a:path w="3950334" h="1454785">
                  <a:moveTo>
                    <a:pt x="3854723" y="0"/>
                  </a:moveTo>
                  <a:lnTo>
                    <a:pt x="95175" y="0"/>
                  </a:lnTo>
                  <a:lnTo>
                    <a:pt x="58128" y="7479"/>
                  </a:lnTo>
                  <a:lnTo>
                    <a:pt x="27876" y="27876"/>
                  </a:lnTo>
                  <a:lnTo>
                    <a:pt x="7479" y="58128"/>
                  </a:lnTo>
                  <a:lnTo>
                    <a:pt x="0" y="95175"/>
                  </a:lnTo>
                  <a:lnTo>
                    <a:pt x="0" y="1358987"/>
                  </a:lnTo>
                  <a:lnTo>
                    <a:pt x="7479" y="1396033"/>
                  </a:lnTo>
                  <a:lnTo>
                    <a:pt x="27876" y="1426286"/>
                  </a:lnTo>
                  <a:lnTo>
                    <a:pt x="58128" y="1446683"/>
                  </a:lnTo>
                  <a:lnTo>
                    <a:pt x="95175" y="1454162"/>
                  </a:lnTo>
                  <a:lnTo>
                    <a:pt x="3854723" y="1454162"/>
                  </a:lnTo>
                  <a:lnTo>
                    <a:pt x="3891769" y="1446683"/>
                  </a:lnTo>
                  <a:lnTo>
                    <a:pt x="3922022" y="1426286"/>
                  </a:lnTo>
                  <a:lnTo>
                    <a:pt x="3942418" y="1396033"/>
                  </a:lnTo>
                  <a:lnTo>
                    <a:pt x="3949898" y="1358987"/>
                  </a:lnTo>
                  <a:lnTo>
                    <a:pt x="3949898" y="95175"/>
                  </a:lnTo>
                  <a:lnTo>
                    <a:pt x="3942418" y="58128"/>
                  </a:lnTo>
                  <a:lnTo>
                    <a:pt x="3922022" y="27876"/>
                  </a:lnTo>
                  <a:lnTo>
                    <a:pt x="3891769" y="7479"/>
                  </a:lnTo>
                  <a:lnTo>
                    <a:pt x="3854723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2" name="object 12"/>
          <p:cNvGrpSpPr/>
          <p:nvPr/>
        </p:nvGrpSpPr>
        <p:grpSpPr>
          <a:xfrm>
            <a:off x="10814441" y="1440382"/>
            <a:ext cx="1267460" cy="1988820"/>
            <a:chOff x="10814441" y="1440382"/>
            <a:chExt cx="1267460" cy="1988820"/>
          </a:xfrm>
        </p:grpSpPr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942626" y="1440382"/>
              <a:ext cx="861619" cy="106811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14441" y="2360890"/>
              <a:ext cx="1267331" cy="1068110"/>
            </a:xfrm>
            <a:prstGeom prst="rect">
              <a:avLst/>
            </a:prstGeom>
          </p:spPr>
        </p:pic>
      </p:grpSp>
      <p:pic>
        <p:nvPicPr>
          <p:cNvPr id="15" name="object 1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711085" y="4949614"/>
            <a:ext cx="821807" cy="644967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805561" y="4505471"/>
            <a:ext cx="808290" cy="644967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336916" y="3899872"/>
            <a:ext cx="25330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 MT"/>
                <a:cs typeface="Arial MT"/>
              </a:rPr>
              <a:t>Airway</a:t>
            </a:r>
            <a:r>
              <a:rPr sz="2400" spc="-9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maneuvers</a:t>
            </a:r>
            <a:endParaRPr sz="2400">
              <a:latin typeface="Arial MT"/>
              <a:cs typeface="Arial MT"/>
            </a:endParaRPr>
          </a:p>
        </p:txBody>
      </p:sp>
      <p:pic>
        <p:nvPicPr>
          <p:cNvPr id="18" name="object 18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40759" y="2924624"/>
            <a:ext cx="2203229" cy="1052616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1884815" y="5179165"/>
            <a:ext cx="579755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dirty="0">
                <a:latin typeface="Arial MT"/>
                <a:cs typeface="Arial MT"/>
              </a:rPr>
              <a:t>N</a:t>
            </a:r>
            <a:r>
              <a:rPr sz="2200" spc="-165" dirty="0">
                <a:latin typeface="Arial MT"/>
                <a:cs typeface="Arial MT"/>
              </a:rPr>
              <a:t>P</a:t>
            </a:r>
            <a:r>
              <a:rPr sz="2200" dirty="0">
                <a:latin typeface="Arial MT"/>
                <a:cs typeface="Arial MT"/>
              </a:rPr>
              <a:t>A</a:t>
            </a:r>
            <a:endParaRPr sz="22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72293" y="5572624"/>
            <a:ext cx="1512570" cy="629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620"/>
              </a:lnSpc>
              <a:spcBef>
                <a:spcPts val="100"/>
              </a:spcBef>
            </a:pPr>
            <a:r>
              <a:rPr sz="2200" spc="-5" dirty="0">
                <a:latin typeface="Arial MT"/>
                <a:cs typeface="Arial MT"/>
              </a:rPr>
              <a:t>Suction</a:t>
            </a:r>
            <a:endParaRPr sz="2200">
              <a:latin typeface="Arial MT"/>
              <a:cs typeface="Arial MT"/>
            </a:endParaRPr>
          </a:p>
          <a:p>
            <a:pPr algn="ctr">
              <a:lnSpc>
                <a:spcPts val="2140"/>
              </a:lnSpc>
            </a:pPr>
            <a:r>
              <a:rPr sz="1800" dirty="0">
                <a:latin typeface="Arial MT"/>
                <a:cs typeface="Arial MT"/>
              </a:rPr>
              <a:t>(if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appropriate)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21" name="object 21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252033" y="4562353"/>
            <a:ext cx="1416923" cy="936702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4986928" y="4352750"/>
            <a:ext cx="2859405" cy="1099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CRICOTHYROIDOTOMY</a:t>
            </a:r>
            <a:endParaRPr sz="1800">
              <a:latin typeface="Arial"/>
              <a:cs typeface="Arial"/>
            </a:endParaRPr>
          </a:p>
          <a:p>
            <a:pPr marL="12700" marR="5080" algn="just">
              <a:lnSpc>
                <a:spcPts val="2100"/>
              </a:lnSpc>
              <a:spcBef>
                <a:spcPts val="90"/>
              </a:spcBef>
            </a:pPr>
            <a:r>
              <a:rPr sz="1800" dirty="0">
                <a:latin typeface="Arial MT"/>
                <a:cs typeface="Arial MT"/>
              </a:rPr>
              <a:t>is </a:t>
            </a:r>
            <a:r>
              <a:rPr sz="1800" spc="-5" dirty="0">
                <a:latin typeface="Arial MT"/>
                <a:cs typeface="Arial MT"/>
              </a:rPr>
              <a:t>indicated for maxillofacial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injuries,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include </a:t>
            </a:r>
            <a:r>
              <a:rPr sz="1800" spc="-5" dirty="0">
                <a:latin typeface="Arial MT"/>
                <a:cs typeface="Arial MT"/>
              </a:rPr>
              <a:t>partial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complete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airway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obstruction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23" name="object 2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4316972" y="4368433"/>
            <a:ext cx="515569" cy="448848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8577385" y="3647688"/>
            <a:ext cx="2811780" cy="26035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475615">
              <a:lnSpc>
                <a:spcPts val="2300"/>
              </a:lnSpc>
              <a:spcBef>
                <a:spcPts val="259"/>
              </a:spcBef>
            </a:pPr>
            <a:r>
              <a:rPr sz="2000" spc="-5" dirty="0">
                <a:latin typeface="Arial MT"/>
                <a:cs typeface="Arial MT"/>
              </a:rPr>
              <a:t>Ability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secure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less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invasive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airway</a:t>
            </a:r>
            <a:endParaRPr sz="2000">
              <a:latin typeface="Arial MT"/>
              <a:cs typeface="Arial MT"/>
            </a:endParaRPr>
          </a:p>
          <a:p>
            <a:pPr marL="12700" marR="5080">
              <a:lnSpc>
                <a:spcPts val="2300"/>
              </a:lnSpc>
              <a:spcBef>
                <a:spcPts val="600"/>
              </a:spcBef>
            </a:pPr>
            <a:r>
              <a:rPr sz="2000" spc="-10" dirty="0">
                <a:latin typeface="Arial MT"/>
                <a:cs typeface="Arial MT"/>
              </a:rPr>
              <a:t>Tracheal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transection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that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retracts into the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mediastinum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439"/>
              </a:spcBef>
            </a:pPr>
            <a:r>
              <a:rPr sz="2000" dirty="0">
                <a:latin typeface="Arial MT"/>
                <a:cs typeface="Arial MT"/>
              </a:rPr>
              <a:t>Massive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swelling</a:t>
            </a:r>
            <a:endParaRPr sz="2000">
              <a:latin typeface="Arial MT"/>
              <a:cs typeface="Arial MT"/>
            </a:endParaRPr>
          </a:p>
          <a:p>
            <a:pPr marL="12700" marR="50800">
              <a:lnSpc>
                <a:spcPts val="2300"/>
              </a:lnSpc>
              <a:spcBef>
                <a:spcPts val="660"/>
              </a:spcBef>
            </a:pPr>
            <a:r>
              <a:rPr sz="2000" dirty="0">
                <a:latin typeface="Arial MT"/>
                <a:cs typeface="Arial MT"/>
              </a:rPr>
              <a:t>Age</a:t>
            </a:r>
            <a:r>
              <a:rPr sz="2000" spc="-60" dirty="0">
                <a:latin typeface="Arial MT"/>
                <a:cs typeface="Arial MT"/>
              </a:rPr>
              <a:t> </a:t>
            </a:r>
            <a:r>
              <a:rPr sz="2000" spc="-30" dirty="0">
                <a:latin typeface="Arial MT"/>
                <a:cs typeface="Arial MT"/>
              </a:rPr>
              <a:t>Younger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than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10-12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years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old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8411609" y="3746670"/>
            <a:ext cx="0" cy="521970"/>
          </a:xfrm>
          <a:custGeom>
            <a:avLst/>
            <a:gdLst/>
            <a:ahLst/>
            <a:cxnLst/>
            <a:rect l="l" t="t" r="r" b="b"/>
            <a:pathLst>
              <a:path h="521970">
                <a:moveTo>
                  <a:pt x="0" y="0"/>
                </a:moveTo>
                <a:lnTo>
                  <a:pt x="0" y="521394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8407007" y="5779208"/>
            <a:ext cx="0" cy="521970"/>
          </a:xfrm>
          <a:custGeom>
            <a:avLst/>
            <a:gdLst/>
            <a:ahLst/>
            <a:cxnLst/>
            <a:rect l="l" t="t" r="r" b="b"/>
            <a:pathLst>
              <a:path h="521970">
                <a:moveTo>
                  <a:pt x="0" y="0"/>
                </a:moveTo>
                <a:lnTo>
                  <a:pt x="0" y="521394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8411609" y="4388089"/>
            <a:ext cx="0" cy="855980"/>
          </a:xfrm>
          <a:custGeom>
            <a:avLst/>
            <a:gdLst/>
            <a:ahLst/>
            <a:cxnLst/>
            <a:rect l="l" t="t" r="r" b="b"/>
            <a:pathLst>
              <a:path h="855979">
                <a:moveTo>
                  <a:pt x="0" y="0"/>
                </a:moveTo>
                <a:lnTo>
                  <a:pt x="0" y="855714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8402406" y="5379091"/>
            <a:ext cx="0" cy="285115"/>
          </a:xfrm>
          <a:custGeom>
            <a:avLst/>
            <a:gdLst/>
            <a:ahLst/>
            <a:cxnLst/>
            <a:rect l="l" t="t" r="r" b="b"/>
            <a:pathLst>
              <a:path h="285114">
                <a:moveTo>
                  <a:pt x="0" y="0"/>
                </a:moveTo>
                <a:lnTo>
                  <a:pt x="0" y="284856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25</a:t>
            </a:fld>
            <a:endParaRPr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7:</a:t>
            </a:r>
            <a:r>
              <a:rPr spc="-80" dirty="0"/>
              <a:t> </a:t>
            </a:r>
            <a:r>
              <a:rPr spc="-5" dirty="0"/>
              <a:t>Airway Management</a:t>
            </a:r>
            <a:r>
              <a:rPr spc="-10" dirty="0"/>
              <a:t> </a:t>
            </a:r>
            <a:r>
              <a:rPr spc="-5" dirty="0"/>
              <a:t>in</a:t>
            </a:r>
            <a:r>
              <a:rPr spc="-10" dirty="0"/>
              <a:t> </a:t>
            </a:r>
            <a:r>
              <a:rPr spc="-5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925860" y="813351"/>
            <a:ext cx="83407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 dirty="0">
                <a:latin typeface="Arial"/>
                <a:cs typeface="Arial"/>
              </a:rPr>
              <a:t>CRICOTHYROIDOTOMY</a:t>
            </a:r>
            <a:r>
              <a:rPr sz="3600" b="1" spc="-70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5212E"/>
                </a:solidFill>
                <a:latin typeface="Arial"/>
                <a:cs typeface="Arial"/>
              </a:rPr>
              <a:t>TECHNIQUES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59623" y="1443847"/>
            <a:ext cx="3556000" cy="1635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0795">
              <a:lnSpc>
                <a:spcPct val="143300"/>
              </a:lnSpc>
              <a:spcBef>
                <a:spcPts val="100"/>
              </a:spcBef>
            </a:pPr>
            <a:r>
              <a:rPr sz="2000" b="1" spc="-5" dirty="0">
                <a:latin typeface="Arial"/>
                <a:cs typeface="Arial"/>
              </a:rPr>
              <a:t>Recommended Methods</a:t>
            </a:r>
            <a:r>
              <a:rPr sz="2000" spc="-5" dirty="0">
                <a:latin typeface="Arial MT"/>
                <a:cs typeface="Arial MT"/>
              </a:rPr>
              <a:t>: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Standard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open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surgical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method</a:t>
            </a:r>
            <a:endParaRPr sz="2000">
              <a:latin typeface="Arial MT"/>
              <a:cs typeface="Arial MT"/>
            </a:endParaRPr>
          </a:p>
          <a:p>
            <a:pPr marL="12700" marR="456565">
              <a:lnSpc>
                <a:spcPts val="2300"/>
              </a:lnSpc>
              <a:spcBef>
                <a:spcPts val="1260"/>
              </a:spcBef>
            </a:pPr>
            <a:r>
              <a:rPr sz="2000" dirty="0">
                <a:latin typeface="Arial MT"/>
                <a:cs typeface="Arial MT"/>
              </a:rPr>
              <a:t>Bougie-aided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open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surgical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method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795931" y="1549963"/>
            <a:ext cx="425958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latin typeface="Arial"/>
                <a:cs typeface="Arial"/>
              </a:rPr>
              <a:t>Cricothyroidotomy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considerations: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029295" y="1854763"/>
            <a:ext cx="5984240" cy="1790700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000" b="1" spc="-5" dirty="0">
                <a:solidFill>
                  <a:srgbClr val="95212E"/>
                </a:solidFill>
                <a:latin typeface="Arial"/>
                <a:cs typeface="Arial"/>
              </a:rPr>
              <a:t>DO</a:t>
            </a:r>
            <a:r>
              <a:rPr sz="2000" b="1" spc="-15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95212E"/>
                </a:solidFill>
                <a:latin typeface="Arial"/>
                <a:cs typeface="Arial"/>
              </a:rPr>
              <a:t>NOT</a:t>
            </a:r>
            <a:r>
              <a:rPr sz="2000" b="1" spc="-2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make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incision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too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short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2000" spc="-5" dirty="0">
                <a:latin typeface="Arial MT"/>
                <a:cs typeface="Arial MT"/>
              </a:rPr>
              <a:t>Practice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5212E"/>
                </a:solidFill>
                <a:latin typeface="Arial MT"/>
                <a:cs typeface="Arial MT"/>
              </a:rPr>
              <a:t>locating</a:t>
            </a:r>
            <a:r>
              <a:rPr sz="2000" spc="10" dirty="0">
                <a:solidFill>
                  <a:srgbClr val="95212E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5212E"/>
                </a:solidFill>
                <a:latin typeface="Arial MT"/>
                <a:cs typeface="Arial MT"/>
              </a:rPr>
              <a:t>anatomical</a:t>
            </a:r>
            <a:r>
              <a:rPr sz="2000" spc="10" dirty="0">
                <a:solidFill>
                  <a:srgbClr val="95212E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95212E"/>
                </a:solidFill>
                <a:latin typeface="Arial MT"/>
                <a:cs typeface="Arial MT"/>
              </a:rPr>
              <a:t>landmarks</a:t>
            </a:r>
            <a:r>
              <a:rPr sz="2000" spc="5" dirty="0">
                <a:solidFill>
                  <a:srgbClr val="95212E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frequently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2000" b="1" spc="-20" dirty="0">
                <a:solidFill>
                  <a:srgbClr val="95212E"/>
                </a:solidFill>
                <a:latin typeface="Arial"/>
                <a:cs typeface="Arial"/>
              </a:rPr>
              <a:t>Avoid</a:t>
            </a:r>
            <a:r>
              <a:rPr sz="2000" b="1" spc="-5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a </a:t>
            </a:r>
            <a:r>
              <a:rPr sz="2000" spc="-5" dirty="0">
                <a:latin typeface="Arial MT"/>
                <a:cs typeface="Arial MT"/>
              </a:rPr>
              <a:t>“stabbing” technique</a:t>
            </a:r>
            <a:endParaRPr sz="2000">
              <a:latin typeface="Arial MT"/>
              <a:cs typeface="Arial MT"/>
            </a:endParaRPr>
          </a:p>
          <a:p>
            <a:pPr marL="12700" marR="5080">
              <a:lnSpc>
                <a:spcPts val="2300"/>
              </a:lnSpc>
              <a:spcBef>
                <a:spcPts val="660"/>
              </a:spcBef>
            </a:pPr>
            <a:r>
              <a:rPr sz="2000" spc="-5" dirty="0">
                <a:latin typeface="Arial MT"/>
                <a:cs typeface="Arial MT"/>
              </a:rPr>
              <a:t>Palpate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cricothyroid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membrane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with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index </a:t>
            </a:r>
            <a:r>
              <a:rPr sz="2000" spc="-20" dirty="0">
                <a:latin typeface="Arial MT"/>
                <a:cs typeface="Arial MT"/>
              </a:rPr>
              <a:t>finger,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5212E"/>
                </a:solidFill>
                <a:latin typeface="Arial MT"/>
                <a:cs typeface="Arial MT"/>
              </a:rPr>
              <a:t>identifying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95212E"/>
                </a:solidFill>
                <a:latin typeface="Arial MT"/>
                <a:cs typeface="Arial MT"/>
              </a:rPr>
              <a:t>landmark</a:t>
            </a:r>
            <a:r>
              <a:rPr sz="2000" spc="-5" dirty="0">
                <a:solidFill>
                  <a:srgbClr val="95212E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dirty="0">
                <a:latin typeface="Arial MT"/>
                <a:cs typeface="Arial MT"/>
              </a:rPr>
              <a:t> make a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95212E"/>
                </a:solidFill>
                <a:latin typeface="Arial MT"/>
                <a:cs typeface="Arial MT"/>
              </a:rPr>
              <a:t>horizontal</a:t>
            </a:r>
            <a:r>
              <a:rPr sz="2000" dirty="0">
                <a:solidFill>
                  <a:srgbClr val="95212E"/>
                </a:solidFill>
                <a:latin typeface="Arial MT"/>
                <a:cs typeface="Arial MT"/>
              </a:rPr>
              <a:t> incision</a:t>
            </a:r>
            <a:endParaRPr sz="20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579162" y="4018580"/>
            <a:ext cx="6718808" cy="1791681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720579" y="2062977"/>
            <a:ext cx="0" cy="266700"/>
          </a:xfrm>
          <a:custGeom>
            <a:avLst/>
            <a:gdLst/>
            <a:ahLst/>
            <a:cxnLst/>
            <a:rect l="l" t="t" r="r" b="b"/>
            <a:pathLst>
              <a:path h="266700">
                <a:moveTo>
                  <a:pt x="0" y="0"/>
                </a:moveTo>
                <a:lnTo>
                  <a:pt x="0" y="266700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20579" y="2557712"/>
            <a:ext cx="0" cy="536575"/>
          </a:xfrm>
          <a:custGeom>
            <a:avLst/>
            <a:gdLst/>
            <a:ahLst/>
            <a:cxnLst/>
            <a:rect l="l" t="t" r="r" b="b"/>
            <a:pathLst>
              <a:path h="536575">
                <a:moveTo>
                  <a:pt x="0" y="0"/>
                </a:moveTo>
                <a:lnTo>
                  <a:pt x="0" y="536404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883265" y="2003822"/>
            <a:ext cx="0" cy="266065"/>
          </a:xfrm>
          <a:custGeom>
            <a:avLst/>
            <a:gdLst/>
            <a:ahLst/>
            <a:cxnLst/>
            <a:rect l="l" t="t" r="r" b="b"/>
            <a:pathLst>
              <a:path h="266064">
                <a:moveTo>
                  <a:pt x="0" y="0"/>
                </a:moveTo>
                <a:lnTo>
                  <a:pt x="0" y="265492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883265" y="2427133"/>
            <a:ext cx="0" cy="266065"/>
          </a:xfrm>
          <a:custGeom>
            <a:avLst/>
            <a:gdLst/>
            <a:ahLst/>
            <a:cxnLst/>
            <a:rect l="l" t="t" r="r" b="b"/>
            <a:pathLst>
              <a:path h="266064">
                <a:moveTo>
                  <a:pt x="0" y="0"/>
                </a:moveTo>
                <a:lnTo>
                  <a:pt x="0" y="265492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883265" y="2908663"/>
            <a:ext cx="0" cy="266065"/>
          </a:xfrm>
          <a:custGeom>
            <a:avLst/>
            <a:gdLst/>
            <a:ahLst/>
            <a:cxnLst/>
            <a:rect l="l" t="t" r="r" b="b"/>
            <a:pathLst>
              <a:path h="266064">
                <a:moveTo>
                  <a:pt x="0" y="0"/>
                </a:moveTo>
                <a:lnTo>
                  <a:pt x="0" y="265492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883553" y="3369581"/>
            <a:ext cx="0" cy="534035"/>
          </a:xfrm>
          <a:custGeom>
            <a:avLst/>
            <a:gdLst/>
            <a:ahLst/>
            <a:cxnLst/>
            <a:rect l="l" t="t" r="r" b="b"/>
            <a:pathLst>
              <a:path h="534035">
                <a:moveTo>
                  <a:pt x="0" y="0"/>
                </a:moveTo>
                <a:lnTo>
                  <a:pt x="0" y="533695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5626255" y="6014570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234209" y="6022465"/>
            <a:ext cx="123888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979292" y="6036231"/>
            <a:ext cx="40957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26</a:t>
            </a:fld>
            <a:endParaRPr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7:</a:t>
            </a:r>
            <a:r>
              <a:rPr spc="-80" dirty="0"/>
              <a:t> </a:t>
            </a:r>
            <a:r>
              <a:rPr spc="-5" dirty="0"/>
              <a:t>Airway Management</a:t>
            </a:r>
            <a:r>
              <a:rPr spc="-10" dirty="0"/>
              <a:t> </a:t>
            </a:r>
            <a:r>
              <a:rPr spc="-5" dirty="0"/>
              <a:t>in</a:t>
            </a:r>
            <a:r>
              <a:rPr spc="-10" dirty="0"/>
              <a:t> </a:t>
            </a:r>
            <a:r>
              <a:rPr spc="-5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000227" y="864151"/>
            <a:ext cx="44462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95212E"/>
                </a:solidFill>
                <a:latin typeface="Arial"/>
                <a:cs typeface="Arial"/>
              </a:rPr>
              <a:t>TECHNIQUES</a:t>
            </a:r>
            <a:r>
              <a:rPr sz="3600" b="1" spc="-45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3600" i="1" spc="-5" dirty="0">
                <a:latin typeface="Arial"/>
                <a:cs typeface="Arial"/>
              </a:rPr>
              <a:t>(cont.)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971835" y="4435175"/>
            <a:ext cx="173418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latin typeface="Arial MT"/>
                <a:cs typeface="Arial MT"/>
              </a:rPr>
              <a:t>Stabilize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larynx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553027" y="4435175"/>
            <a:ext cx="2044700" cy="12065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065" marR="5080" algn="ctr">
              <a:lnSpc>
                <a:spcPts val="2300"/>
              </a:lnSpc>
              <a:spcBef>
                <a:spcPts val="259"/>
              </a:spcBef>
            </a:pPr>
            <a:r>
              <a:rPr sz="2000" dirty="0">
                <a:latin typeface="Arial MT"/>
                <a:cs typeface="Arial MT"/>
              </a:rPr>
              <a:t>Hook </a:t>
            </a:r>
            <a:r>
              <a:rPr sz="2000" spc="-5" dirty="0">
                <a:latin typeface="Arial MT"/>
                <a:cs typeface="Arial MT"/>
              </a:rPr>
              <a:t>cartilage </a:t>
            </a:r>
            <a:r>
              <a:rPr sz="2000" dirty="0">
                <a:latin typeface="Arial MT"/>
                <a:cs typeface="Arial MT"/>
              </a:rPr>
              <a:t> and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lift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stabilize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 </a:t>
            </a:r>
            <a:r>
              <a:rPr sz="2000" spc="-5" dirty="0">
                <a:latin typeface="Arial MT"/>
                <a:cs typeface="Arial MT"/>
              </a:rPr>
              <a:t>maintain the </a:t>
            </a:r>
            <a:r>
              <a:rPr sz="2000" dirty="0">
                <a:latin typeface="Arial MT"/>
                <a:cs typeface="Arial MT"/>
              </a:rPr>
              <a:t> opening.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2167" y="4435175"/>
            <a:ext cx="1324610" cy="9144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indent="-635" algn="ctr">
              <a:lnSpc>
                <a:spcPts val="2300"/>
              </a:lnSpc>
              <a:spcBef>
                <a:spcPts val="259"/>
              </a:spcBef>
            </a:pPr>
            <a:r>
              <a:rPr sz="2000" spc="-5" dirty="0">
                <a:latin typeface="Arial MT"/>
                <a:cs typeface="Arial MT"/>
              </a:rPr>
              <a:t>Identify </a:t>
            </a:r>
            <a:r>
              <a:rPr sz="2000" dirty="0">
                <a:latin typeface="Arial MT"/>
                <a:cs typeface="Arial MT"/>
              </a:rPr>
              <a:t> crico</a:t>
            </a:r>
            <a:r>
              <a:rPr sz="2000" spc="-5" dirty="0">
                <a:latin typeface="Arial MT"/>
                <a:cs typeface="Arial MT"/>
              </a:rPr>
              <a:t>t</a:t>
            </a:r>
            <a:r>
              <a:rPr sz="2000" dirty="0">
                <a:latin typeface="Arial MT"/>
                <a:cs typeface="Arial MT"/>
              </a:rPr>
              <a:t>hyroid  membrane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22205" y="4435175"/>
            <a:ext cx="1748155" cy="6223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indent="401955">
              <a:lnSpc>
                <a:spcPts val="2300"/>
              </a:lnSpc>
              <a:spcBef>
                <a:spcPts val="259"/>
              </a:spcBef>
            </a:pPr>
            <a:r>
              <a:rPr sz="2000" dirty="0">
                <a:latin typeface="Arial MT"/>
                <a:cs typeface="Arial MT"/>
              </a:rPr>
              <a:t>Make 1”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vertical</a:t>
            </a:r>
            <a:r>
              <a:rPr sz="2000" spc="-6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incision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368386" y="4435175"/>
            <a:ext cx="1818639" cy="9144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algn="ctr">
              <a:lnSpc>
                <a:spcPts val="2300"/>
              </a:lnSpc>
              <a:spcBef>
                <a:spcPts val="259"/>
              </a:spcBef>
            </a:pPr>
            <a:r>
              <a:rPr sz="2000" dirty="0">
                <a:latin typeface="Arial MT"/>
                <a:cs typeface="Arial MT"/>
              </a:rPr>
              <a:t>Make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horizontal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incision </a:t>
            </a:r>
            <a:r>
              <a:rPr sz="2000" spc="-5" dirty="0">
                <a:latin typeface="Arial MT"/>
                <a:cs typeface="Arial MT"/>
              </a:rPr>
              <a:t>through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membrane</a:t>
            </a:r>
            <a:endParaRPr sz="2000">
              <a:latin typeface="Arial MT"/>
              <a:cs typeface="Arial MT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86710" y="2144795"/>
            <a:ext cx="2177011" cy="2177011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713032" y="2144795"/>
            <a:ext cx="2173726" cy="2173726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227723" y="2144795"/>
            <a:ext cx="2177011" cy="2177011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57329" y="2144795"/>
            <a:ext cx="2173726" cy="2173726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968735" y="2144795"/>
            <a:ext cx="2177011" cy="2177011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5626255" y="6014570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234209" y="6022465"/>
            <a:ext cx="123888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979292" y="6036231"/>
            <a:ext cx="40957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27</a:t>
            </a:fld>
            <a:endParaRPr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4756" y="748536"/>
            <a:ext cx="120827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95212E"/>
                </a:solidFill>
              </a:rPr>
              <a:t>LIDOCAINE</a:t>
            </a:r>
            <a:r>
              <a:rPr sz="3600" spc="5" dirty="0">
                <a:solidFill>
                  <a:srgbClr val="95212E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USAGE</a:t>
            </a:r>
            <a:r>
              <a:rPr sz="3600" spc="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IN</a:t>
            </a:r>
            <a:r>
              <a:rPr sz="3600" spc="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FIELD</a:t>
            </a:r>
            <a:r>
              <a:rPr sz="3600" spc="5" dirty="0">
                <a:solidFill>
                  <a:srgbClr val="000000"/>
                </a:solidFill>
              </a:rPr>
              <a:t> </a:t>
            </a:r>
            <a:r>
              <a:rPr sz="3600" spc="-10" dirty="0">
                <a:solidFill>
                  <a:srgbClr val="000000"/>
                </a:solidFill>
              </a:rPr>
              <a:t>CRICOTHYROIDOTOMIES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3187078" y="2013063"/>
            <a:ext cx="3261995" cy="216916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260350">
              <a:lnSpc>
                <a:spcPts val="2800"/>
              </a:lnSpc>
              <a:spcBef>
                <a:spcPts val="260"/>
              </a:spcBef>
            </a:pPr>
            <a:r>
              <a:rPr sz="2400" dirty="0">
                <a:latin typeface="Arial MT"/>
                <a:cs typeface="Arial MT"/>
              </a:rPr>
              <a:t>Consider</a:t>
            </a:r>
            <a:r>
              <a:rPr sz="2400" spc="-100" dirty="0">
                <a:latin typeface="Arial MT"/>
                <a:cs typeface="Arial MT"/>
              </a:rPr>
              <a:t> </a:t>
            </a:r>
            <a:r>
              <a:rPr sz="2400" b="1" spc="-5" dirty="0">
                <a:solidFill>
                  <a:srgbClr val="95212E"/>
                </a:solidFill>
                <a:latin typeface="Arial"/>
                <a:cs typeface="Arial"/>
              </a:rPr>
              <a:t>LIDOCAINE </a:t>
            </a:r>
            <a:r>
              <a:rPr sz="2400" b="1" spc="-65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400" spc="-5" dirty="0">
                <a:latin typeface="Arial MT"/>
                <a:cs typeface="Arial MT"/>
              </a:rPr>
              <a:t>for </a:t>
            </a:r>
            <a:r>
              <a:rPr sz="2400" b="1" dirty="0">
                <a:latin typeface="Arial"/>
                <a:cs typeface="Arial"/>
              </a:rPr>
              <a:t>conscious </a:t>
            </a:r>
            <a:r>
              <a:rPr sz="2400" dirty="0">
                <a:latin typeface="Arial MT"/>
                <a:cs typeface="Arial MT"/>
              </a:rPr>
              <a:t>or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"/>
                <a:cs typeface="Arial"/>
              </a:rPr>
              <a:t>semi-conscious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2800"/>
              </a:lnSpc>
            </a:pPr>
            <a:r>
              <a:rPr sz="2400" spc="-5" dirty="0">
                <a:latin typeface="Arial MT"/>
                <a:cs typeface="Arial MT"/>
              </a:rPr>
              <a:t>casualties, </a:t>
            </a:r>
            <a:r>
              <a:rPr sz="2400" dirty="0">
                <a:latin typeface="Arial MT"/>
                <a:cs typeface="Arial MT"/>
              </a:rPr>
              <a:t>or </a:t>
            </a:r>
            <a:r>
              <a:rPr sz="2400" spc="-5" dirty="0">
                <a:latin typeface="Arial MT"/>
                <a:cs typeface="Arial MT"/>
              </a:rPr>
              <a:t>casualties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 </a:t>
            </a:r>
            <a:r>
              <a:rPr sz="2400" dirty="0">
                <a:latin typeface="Arial MT"/>
                <a:cs typeface="Arial MT"/>
              </a:rPr>
              <a:t>a </a:t>
            </a:r>
            <a:r>
              <a:rPr sz="2400" b="1" spc="-5" dirty="0">
                <a:latin typeface="Arial"/>
                <a:cs typeface="Arial"/>
              </a:rPr>
              <a:t>response </a:t>
            </a:r>
            <a:r>
              <a:rPr sz="2400" b="1" dirty="0">
                <a:latin typeface="Arial"/>
                <a:cs typeface="Arial"/>
              </a:rPr>
              <a:t>to </a:t>
            </a:r>
            <a:r>
              <a:rPr sz="2400" b="1" spc="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painful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stimuli</a:t>
            </a:r>
            <a:endParaRPr sz="24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54196" y="4661162"/>
            <a:ext cx="5882005" cy="1127125"/>
          </a:xfrm>
          <a:custGeom>
            <a:avLst/>
            <a:gdLst/>
            <a:ahLst/>
            <a:cxnLst/>
            <a:rect l="l" t="t" r="r" b="b"/>
            <a:pathLst>
              <a:path w="5882005" h="1127125">
                <a:moveTo>
                  <a:pt x="5807789" y="0"/>
                </a:moveTo>
                <a:lnTo>
                  <a:pt x="73738" y="0"/>
                </a:lnTo>
                <a:lnTo>
                  <a:pt x="45036" y="5794"/>
                </a:lnTo>
                <a:lnTo>
                  <a:pt x="21597" y="21597"/>
                </a:lnTo>
                <a:lnTo>
                  <a:pt x="5794" y="45036"/>
                </a:lnTo>
                <a:lnTo>
                  <a:pt x="0" y="73738"/>
                </a:lnTo>
                <a:lnTo>
                  <a:pt x="0" y="1052902"/>
                </a:lnTo>
                <a:lnTo>
                  <a:pt x="5794" y="1081605"/>
                </a:lnTo>
                <a:lnTo>
                  <a:pt x="21597" y="1105043"/>
                </a:lnTo>
                <a:lnTo>
                  <a:pt x="45036" y="1120846"/>
                </a:lnTo>
                <a:lnTo>
                  <a:pt x="73738" y="1126641"/>
                </a:lnTo>
                <a:lnTo>
                  <a:pt x="5807789" y="1126641"/>
                </a:lnTo>
                <a:lnTo>
                  <a:pt x="5836491" y="1120846"/>
                </a:lnTo>
                <a:lnTo>
                  <a:pt x="5859930" y="1105043"/>
                </a:lnTo>
                <a:lnTo>
                  <a:pt x="5875733" y="1081605"/>
                </a:lnTo>
                <a:lnTo>
                  <a:pt x="5881527" y="1052902"/>
                </a:lnTo>
                <a:lnTo>
                  <a:pt x="5881527" y="73738"/>
                </a:lnTo>
                <a:lnTo>
                  <a:pt x="5875733" y="45036"/>
                </a:lnTo>
                <a:lnTo>
                  <a:pt x="5859930" y="21597"/>
                </a:lnTo>
                <a:lnTo>
                  <a:pt x="5836491" y="5794"/>
                </a:lnTo>
                <a:lnTo>
                  <a:pt x="5807789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706278" y="4814582"/>
            <a:ext cx="4070985" cy="79248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 marR="5080">
              <a:lnSpc>
                <a:spcPts val="2000"/>
              </a:lnSpc>
              <a:spcBef>
                <a:spcPts val="200"/>
              </a:spcBef>
            </a:pPr>
            <a:r>
              <a:rPr sz="1700" spc="-5" dirty="0">
                <a:latin typeface="Arial MT"/>
                <a:cs typeface="Arial MT"/>
              </a:rPr>
              <a:t>The </a:t>
            </a:r>
            <a:r>
              <a:rPr sz="1700" dirty="0">
                <a:latin typeface="Arial MT"/>
                <a:cs typeface="Arial MT"/>
              </a:rPr>
              <a:t>clinical or </a:t>
            </a:r>
            <a:r>
              <a:rPr sz="1700" spc="-5" dirty="0">
                <a:latin typeface="Arial MT"/>
                <a:cs typeface="Arial MT"/>
              </a:rPr>
              <a:t>tactical situation </a:t>
            </a:r>
            <a:r>
              <a:rPr sz="1700" dirty="0">
                <a:latin typeface="Arial MT"/>
                <a:cs typeface="Arial MT"/>
              </a:rPr>
              <a:t>may be a 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contraindication to </a:t>
            </a:r>
            <a:r>
              <a:rPr sz="1700" dirty="0">
                <a:latin typeface="Arial MT"/>
                <a:cs typeface="Arial MT"/>
              </a:rPr>
              <a:t>lidocaine usage prior </a:t>
            </a:r>
            <a:r>
              <a:rPr sz="1700" spc="-5" dirty="0">
                <a:latin typeface="Arial MT"/>
                <a:cs typeface="Arial MT"/>
              </a:rPr>
              <a:t>to </a:t>
            </a:r>
            <a:r>
              <a:rPr sz="1700" spc="-459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placing</a:t>
            </a:r>
            <a:r>
              <a:rPr sz="1700" spc="-5" dirty="0">
                <a:latin typeface="Arial MT"/>
                <a:cs typeface="Arial MT"/>
              </a:rPr>
              <a:t> the</a:t>
            </a:r>
            <a:r>
              <a:rPr sz="1700" dirty="0">
                <a:latin typeface="Arial MT"/>
                <a:cs typeface="Arial MT"/>
              </a:rPr>
              <a:t> airway</a:t>
            </a:r>
            <a:endParaRPr sz="17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85682" y="1899608"/>
            <a:ext cx="2562998" cy="2562998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7005184" y="2090356"/>
            <a:ext cx="0" cy="534035"/>
          </a:xfrm>
          <a:custGeom>
            <a:avLst/>
            <a:gdLst/>
            <a:ahLst/>
            <a:cxnLst/>
            <a:rect l="l" t="t" r="r" b="b"/>
            <a:pathLst>
              <a:path h="534035">
                <a:moveTo>
                  <a:pt x="0" y="0"/>
                </a:moveTo>
                <a:lnTo>
                  <a:pt x="0" y="533695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005184" y="2895899"/>
            <a:ext cx="0" cy="952500"/>
          </a:xfrm>
          <a:custGeom>
            <a:avLst/>
            <a:gdLst/>
            <a:ahLst/>
            <a:cxnLst/>
            <a:rect l="l" t="t" r="r" b="b"/>
            <a:pathLst>
              <a:path h="952500">
                <a:moveTo>
                  <a:pt x="0" y="0"/>
                </a:moveTo>
                <a:lnTo>
                  <a:pt x="0" y="952200"/>
                </a:lnTo>
              </a:path>
            </a:pathLst>
          </a:custGeom>
          <a:ln w="1016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6963626" y="2019277"/>
            <a:ext cx="4852670" cy="3681095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217170" marR="930275">
              <a:lnSpc>
                <a:spcPts val="2600"/>
              </a:lnSpc>
              <a:spcBef>
                <a:spcPts val="219"/>
              </a:spcBef>
            </a:pPr>
            <a:r>
              <a:rPr sz="2200" dirty="0">
                <a:latin typeface="Arial MT"/>
                <a:cs typeface="Arial MT"/>
              </a:rPr>
              <a:t>Use</a:t>
            </a:r>
            <a:r>
              <a:rPr sz="2200" spc="-20" dirty="0">
                <a:latin typeface="Arial MT"/>
                <a:cs typeface="Arial MT"/>
              </a:rPr>
              <a:t> </a:t>
            </a:r>
            <a:r>
              <a:rPr sz="2200" dirty="0">
                <a:latin typeface="Arial MT"/>
                <a:cs typeface="Arial MT"/>
              </a:rPr>
              <a:t>lidocaine</a:t>
            </a:r>
            <a:r>
              <a:rPr sz="2200" spc="-25" dirty="0">
                <a:latin typeface="Arial MT"/>
                <a:cs typeface="Arial MT"/>
              </a:rPr>
              <a:t> </a:t>
            </a:r>
            <a:r>
              <a:rPr sz="2200" b="1" dirty="0">
                <a:solidFill>
                  <a:srgbClr val="95212E"/>
                </a:solidFill>
                <a:latin typeface="Arial"/>
                <a:cs typeface="Arial"/>
              </a:rPr>
              <a:t>after</a:t>
            </a:r>
            <a:r>
              <a:rPr sz="2200" b="1" spc="-2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95212E"/>
                </a:solidFill>
                <a:latin typeface="Arial MT"/>
                <a:cs typeface="Arial MT"/>
              </a:rPr>
              <a:t>identifying </a:t>
            </a:r>
            <a:r>
              <a:rPr sz="2200" spc="-595" dirty="0">
                <a:solidFill>
                  <a:srgbClr val="95212E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anatomical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b="1" spc="-5" dirty="0">
                <a:latin typeface="Arial"/>
                <a:cs typeface="Arial"/>
              </a:rPr>
              <a:t>landmarks</a:t>
            </a:r>
            <a:endParaRPr sz="2200">
              <a:latin typeface="Arial"/>
              <a:cs typeface="Arial"/>
            </a:endParaRPr>
          </a:p>
          <a:p>
            <a:pPr marL="217170" marR="264160">
              <a:lnSpc>
                <a:spcPts val="2600"/>
              </a:lnSpc>
              <a:spcBef>
                <a:spcPts val="1200"/>
              </a:spcBef>
            </a:pPr>
            <a:r>
              <a:rPr sz="2200" spc="-5" dirty="0">
                <a:latin typeface="Arial MT"/>
                <a:cs typeface="Arial MT"/>
              </a:rPr>
              <a:t>Anesthetize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subcutaneous 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structures </a:t>
            </a:r>
            <a:r>
              <a:rPr sz="2200" b="1" spc="-5" dirty="0">
                <a:latin typeface="Arial"/>
                <a:cs typeface="Arial"/>
              </a:rPr>
              <a:t>without penetrating </a:t>
            </a:r>
            <a:r>
              <a:rPr sz="2200" dirty="0">
                <a:latin typeface="Arial MT"/>
                <a:cs typeface="Arial MT"/>
              </a:rPr>
              <a:t>the </a:t>
            </a:r>
            <a:r>
              <a:rPr sz="2200" spc="-6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cricothyroid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b="1" spc="-5" dirty="0">
                <a:latin typeface="Arial"/>
                <a:cs typeface="Arial"/>
              </a:rPr>
              <a:t>membrane </a:t>
            </a:r>
            <a:r>
              <a:rPr sz="2200" dirty="0">
                <a:latin typeface="Arial MT"/>
                <a:cs typeface="Arial MT"/>
              </a:rPr>
              <a:t>or</a:t>
            </a:r>
            <a:r>
              <a:rPr sz="2200" spc="-5" dirty="0">
                <a:latin typeface="Arial MT"/>
                <a:cs typeface="Arial MT"/>
              </a:rPr>
              <a:t> </a:t>
            </a:r>
            <a:r>
              <a:rPr sz="2200" b="1" spc="-5" dirty="0">
                <a:latin typeface="Arial"/>
                <a:cs typeface="Arial"/>
              </a:rPr>
              <a:t>trachea</a:t>
            </a:r>
            <a:endParaRPr sz="2200">
              <a:latin typeface="Arial"/>
              <a:cs typeface="Arial"/>
            </a:endParaRPr>
          </a:p>
          <a:p>
            <a:pPr marL="565785">
              <a:lnSpc>
                <a:spcPct val="100000"/>
              </a:lnSpc>
              <a:spcBef>
                <a:spcPts val="1860"/>
              </a:spcBef>
            </a:pPr>
            <a:r>
              <a:rPr sz="2000" b="1" spc="-20" dirty="0">
                <a:latin typeface="Arial"/>
                <a:cs typeface="Arial"/>
              </a:rPr>
              <a:t>WARNING!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ts val="2300"/>
              </a:lnSpc>
              <a:spcBef>
                <a:spcPts val="1060"/>
              </a:spcBef>
            </a:pP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Miscalculation</a:t>
            </a:r>
            <a:r>
              <a:rPr sz="2000" b="1" spc="-10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of the</a:t>
            </a:r>
            <a:r>
              <a:rPr sz="2000" b="1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dose, injection of </a:t>
            </a:r>
            <a:r>
              <a:rPr sz="2000" b="1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the drug into </a:t>
            </a:r>
            <a:r>
              <a:rPr sz="2000" b="1" dirty="0">
                <a:solidFill>
                  <a:srgbClr val="222222"/>
                </a:solidFill>
                <a:latin typeface="Arial"/>
                <a:cs typeface="Arial"/>
              </a:rPr>
              <a:t>a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blood </a:t>
            </a:r>
            <a:r>
              <a:rPr sz="2000" b="1" dirty="0">
                <a:solidFill>
                  <a:srgbClr val="222222"/>
                </a:solidFill>
                <a:latin typeface="Arial"/>
                <a:cs typeface="Arial"/>
              </a:rPr>
              <a:t>vessel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or repeated </a:t>
            </a:r>
            <a:r>
              <a:rPr sz="2000" b="1" spc="-545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administration</a:t>
            </a:r>
            <a:r>
              <a:rPr sz="2000" b="1" spc="-10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of therapeutic</a:t>
            </a:r>
            <a:r>
              <a:rPr sz="2000" b="1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doses</a:t>
            </a:r>
            <a:r>
              <a:rPr sz="2000" b="1" dirty="0">
                <a:solidFill>
                  <a:srgbClr val="222222"/>
                </a:solidFill>
                <a:latin typeface="Arial"/>
                <a:cs typeface="Arial"/>
              </a:rPr>
              <a:t> are </a:t>
            </a:r>
            <a:r>
              <a:rPr sz="2000" b="1" spc="5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the</a:t>
            </a:r>
            <a:r>
              <a:rPr sz="2000" b="1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major</a:t>
            </a:r>
            <a:r>
              <a:rPr sz="2000" b="1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causes</a:t>
            </a:r>
            <a:r>
              <a:rPr sz="2000" b="1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of</a:t>
            </a:r>
            <a:r>
              <a:rPr sz="2000" b="1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systemic</a:t>
            </a:r>
            <a:r>
              <a:rPr sz="2000" b="1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222222"/>
                </a:solidFill>
                <a:latin typeface="Arial"/>
                <a:cs typeface="Arial"/>
              </a:rPr>
              <a:t>toxicity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56335" y="4877903"/>
            <a:ext cx="569065" cy="495421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853436" y="3973453"/>
            <a:ext cx="569065" cy="495421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5626255" y="6014570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234209" y="6022465"/>
            <a:ext cx="123888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979292" y="6036231"/>
            <a:ext cx="40957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28</a:t>
            </a:fld>
            <a:endParaRPr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588540" y="975784"/>
            <a:ext cx="90944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CRIC-KEY</a:t>
            </a:r>
            <a:r>
              <a:rPr sz="360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CRICOTHYROIDOTOMY</a:t>
            </a:r>
            <a:r>
              <a:rPr sz="360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VIDEO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29</a:t>
            </a:fld>
            <a:endParaRPr dirty="0"/>
          </a:p>
        </p:txBody>
      </p:sp>
      <p:pic>
        <p:nvPicPr>
          <p:cNvPr id="13" name="7h. Cric-Key Open Cricothyroidotomy">
            <a:hlinkClick r:id="" action="ppaction://media"/>
            <a:extLst>
              <a:ext uri="{FF2B5EF4-FFF2-40B4-BE49-F238E27FC236}">
                <a16:creationId xmlns:a16="http://schemas.microsoft.com/office/drawing/2014/main" id="{FD88645A-33E9-82C4-FEE2-739E59693B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77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00185" y="975784"/>
            <a:ext cx="102711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BOUGIE-AIDED</a:t>
            </a:r>
            <a:r>
              <a:rPr sz="36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CRICOTHYROIDOTOMY</a:t>
            </a:r>
            <a:r>
              <a:rPr sz="3600" b="1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VIDEO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30</a:t>
            </a:fld>
            <a:endParaRPr dirty="0"/>
          </a:p>
        </p:txBody>
      </p:sp>
      <p:pic>
        <p:nvPicPr>
          <p:cNvPr id="11" name="7i. Bougie-Aided Open Cricothyroidotomy">
            <a:hlinkClick r:id="" action="ppaction://media"/>
            <a:extLst>
              <a:ext uri="{FF2B5EF4-FFF2-40B4-BE49-F238E27FC236}">
                <a16:creationId xmlns:a16="http://schemas.microsoft.com/office/drawing/2014/main" id="{6F65CEBB-750F-26BB-5220-90F9051734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85544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19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041498" y="975784"/>
            <a:ext cx="81883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OPEN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CRICOTHYROIDOTOMY</a:t>
            </a:r>
            <a:r>
              <a:rPr sz="3600" b="1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VIDEO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31</a:t>
            </a:fld>
            <a:endParaRPr dirty="0"/>
          </a:p>
        </p:txBody>
      </p:sp>
      <p:pic>
        <p:nvPicPr>
          <p:cNvPr id="13" name="7j. Standard Open Cricothyroidotomy">
            <a:hlinkClick r:id="" action="ppaction://media"/>
            <a:extLst>
              <a:ext uri="{FF2B5EF4-FFF2-40B4-BE49-F238E27FC236}">
                <a16:creationId xmlns:a16="http://schemas.microsoft.com/office/drawing/2014/main" id="{835FDF40-4B15-609E-FEFE-BF52880E6C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682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306278" y="815823"/>
            <a:ext cx="5579745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740410">
              <a:lnSpc>
                <a:spcPts val="3790"/>
              </a:lnSpc>
              <a:spcBef>
                <a:spcPts val="665"/>
              </a:spcBef>
            </a:pPr>
            <a:r>
              <a:rPr sz="3600" dirty="0">
                <a:solidFill>
                  <a:srgbClr val="95212E"/>
                </a:solidFill>
              </a:rPr>
              <a:t>BAG</a:t>
            </a:r>
            <a:r>
              <a:rPr sz="3600" spc="-20" dirty="0">
                <a:solidFill>
                  <a:srgbClr val="95212E"/>
                </a:solidFill>
              </a:rPr>
              <a:t> </a:t>
            </a:r>
            <a:r>
              <a:rPr sz="3600" spc="-110" dirty="0">
                <a:solidFill>
                  <a:srgbClr val="95212E"/>
                </a:solidFill>
              </a:rPr>
              <a:t>VALVE</a:t>
            </a:r>
            <a:r>
              <a:rPr sz="3600" spc="-10" dirty="0">
                <a:solidFill>
                  <a:srgbClr val="95212E"/>
                </a:solidFill>
              </a:rPr>
              <a:t> </a:t>
            </a:r>
            <a:r>
              <a:rPr sz="3600" dirty="0">
                <a:solidFill>
                  <a:srgbClr val="95212E"/>
                </a:solidFill>
              </a:rPr>
              <a:t>MASK </a:t>
            </a:r>
            <a:r>
              <a:rPr sz="3600" spc="5" dirty="0">
                <a:solidFill>
                  <a:srgbClr val="95212E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(BVM)</a:t>
            </a:r>
            <a:r>
              <a:rPr sz="3600" spc="-45" dirty="0">
                <a:solidFill>
                  <a:srgbClr val="000000"/>
                </a:solidFill>
              </a:rPr>
              <a:t> </a:t>
            </a:r>
            <a:r>
              <a:rPr sz="3600" spc="-25" dirty="0">
                <a:solidFill>
                  <a:srgbClr val="000000"/>
                </a:solidFill>
              </a:rPr>
              <a:t>CONSIDERATIONS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979292" y="6063343"/>
            <a:ext cx="24936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130" algn="l"/>
                <a:tab pos="1267460" algn="l"/>
              </a:tabLst>
            </a:pPr>
            <a:r>
              <a:rPr sz="4800" baseline="-1736" dirty="0">
                <a:solidFill>
                  <a:srgbClr val="2E3334"/>
                </a:solidFill>
                <a:latin typeface="Arial Black"/>
                <a:cs typeface="Arial Black"/>
              </a:rPr>
              <a:t>M	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958895" y="3523418"/>
            <a:ext cx="3624579" cy="1058545"/>
            <a:chOff x="6958895" y="3523418"/>
            <a:chExt cx="3624579" cy="1058545"/>
          </a:xfrm>
        </p:grpSpPr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58895" y="3636128"/>
              <a:ext cx="1775038" cy="94536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733932" y="3523418"/>
              <a:ext cx="1848949" cy="1042285"/>
            </a:xfrm>
            <a:prstGeom prst="rect">
              <a:avLst/>
            </a:prstGeom>
          </p:spPr>
        </p:pic>
      </p:grpSp>
      <p:sp>
        <p:nvSpPr>
          <p:cNvPr id="10" name="object 10"/>
          <p:cNvSpPr/>
          <p:nvPr/>
        </p:nvSpPr>
        <p:spPr>
          <a:xfrm>
            <a:off x="6716533" y="4684149"/>
            <a:ext cx="114300" cy="563880"/>
          </a:xfrm>
          <a:custGeom>
            <a:avLst/>
            <a:gdLst/>
            <a:ahLst/>
            <a:cxnLst/>
            <a:rect l="l" t="t" r="r" b="b"/>
            <a:pathLst>
              <a:path w="114300" h="563879">
                <a:moveTo>
                  <a:pt x="0" y="563714"/>
                </a:moveTo>
                <a:lnTo>
                  <a:pt x="0" y="0"/>
                </a:lnTo>
                <a:lnTo>
                  <a:pt x="114300" y="0"/>
                </a:lnTo>
                <a:lnTo>
                  <a:pt x="114300" y="563714"/>
                </a:lnTo>
                <a:lnTo>
                  <a:pt x="0" y="563714"/>
                </a:lnTo>
                <a:close/>
              </a:path>
            </a:pathLst>
          </a:custGeom>
          <a:solidFill>
            <a:srgbClr val="9521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716533" y="5385632"/>
            <a:ext cx="114300" cy="563880"/>
          </a:xfrm>
          <a:custGeom>
            <a:avLst/>
            <a:gdLst/>
            <a:ahLst/>
            <a:cxnLst/>
            <a:rect l="l" t="t" r="r" b="b"/>
            <a:pathLst>
              <a:path w="114300" h="563879">
                <a:moveTo>
                  <a:pt x="0" y="563714"/>
                </a:moveTo>
                <a:lnTo>
                  <a:pt x="0" y="0"/>
                </a:lnTo>
                <a:lnTo>
                  <a:pt x="114300" y="0"/>
                </a:lnTo>
                <a:lnTo>
                  <a:pt x="114300" y="563714"/>
                </a:lnTo>
                <a:lnTo>
                  <a:pt x="0" y="563714"/>
                </a:lnTo>
                <a:close/>
              </a:path>
            </a:pathLst>
          </a:custGeom>
          <a:solidFill>
            <a:srgbClr val="9521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7037633" y="4655544"/>
            <a:ext cx="4422775" cy="1252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EC</a:t>
            </a:r>
            <a:r>
              <a:rPr sz="1800" spc="-5" dirty="0">
                <a:latin typeface="Arial MT"/>
                <a:cs typeface="Arial MT"/>
              </a:rPr>
              <a:t> technique</a:t>
            </a:r>
            <a:r>
              <a:rPr sz="1800" dirty="0">
                <a:latin typeface="Arial MT"/>
                <a:cs typeface="Arial MT"/>
              </a:rPr>
              <a:t> is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also </a:t>
            </a:r>
            <a:r>
              <a:rPr sz="1800" spc="-5" dirty="0">
                <a:latin typeface="Arial MT"/>
                <a:cs typeface="Arial MT"/>
              </a:rPr>
              <a:t>taught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130"/>
              </a:lnSpc>
            </a:pPr>
            <a:r>
              <a:rPr sz="1800" dirty="0">
                <a:latin typeface="Arial MT"/>
                <a:cs typeface="Arial MT"/>
              </a:rPr>
              <a:t>Combat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Lifesavers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so</a:t>
            </a:r>
            <a:r>
              <a:rPr sz="1800" spc="-5" dirty="0">
                <a:latin typeface="Arial MT"/>
                <a:cs typeface="Arial MT"/>
              </a:rPr>
              <a:t> they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support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you</a:t>
            </a:r>
            <a:endParaRPr sz="1800">
              <a:latin typeface="Arial MT"/>
              <a:cs typeface="Arial MT"/>
            </a:endParaRPr>
          </a:p>
          <a:p>
            <a:pPr marL="12700" marR="487045">
              <a:lnSpc>
                <a:spcPts val="2100"/>
              </a:lnSpc>
              <a:spcBef>
                <a:spcPts val="1260"/>
              </a:spcBef>
            </a:pPr>
            <a:r>
              <a:rPr sz="1800" spc="-10" dirty="0">
                <a:latin typeface="Arial MT"/>
                <a:cs typeface="Arial MT"/>
              </a:rPr>
              <a:t>Ventilations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performed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alone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 two </a:t>
            </a:r>
            <a:r>
              <a:rPr sz="1800" dirty="0">
                <a:latin typeface="Arial MT"/>
                <a:cs typeface="Arial MT"/>
              </a:rPr>
              <a:t>people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working </a:t>
            </a:r>
            <a:r>
              <a:rPr sz="1800" spc="-5" dirty="0">
                <a:latin typeface="Arial MT"/>
                <a:cs typeface="Arial MT"/>
              </a:rPr>
              <a:t>together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98279" y="1066445"/>
            <a:ext cx="5626100" cy="2246630"/>
            <a:chOff x="498279" y="1066445"/>
            <a:chExt cx="5626100" cy="2246630"/>
          </a:xfrm>
        </p:grpSpPr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774168" y="2072575"/>
              <a:ext cx="3349788" cy="120158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98279" y="1066445"/>
              <a:ext cx="2246135" cy="2246135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7006154" y="2127450"/>
            <a:ext cx="1690370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Provide one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breath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every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5-6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seconds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61436" y="3434289"/>
            <a:ext cx="3117850" cy="62230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60"/>
              </a:spcBef>
            </a:pPr>
            <a:r>
              <a:rPr sz="2000" spc="-5" dirty="0">
                <a:latin typeface="Arial MT"/>
                <a:cs typeface="Arial MT"/>
              </a:rPr>
              <a:t>Situations </a:t>
            </a:r>
            <a:r>
              <a:rPr sz="2000" dirty="0">
                <a:latin typeface="Arial MT"/>
                <a:cs typeface="Arial MT"/>
              </a:rPr>
              <a:t>where </a:t>
            </a:r>
            <a:r>
              <a:rPr sz="2000" spc="-5" dirty="0">
                <a:latin typeface="Arial MT"/>
                <a:cs typeface="Arial MT"/>
              </a:rPr>
              <a:t>ventilation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support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may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needed: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48761" y="4031189"/>
            <a:ext cx="5023485" cy="1803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5800"/>
              </a:lnSpc>
              <a:spcBef>
                <a:spcPts val="100"/>
              </a:spcBef>
            </a:pPr>
            <a:r>
              <a:rPr sz="2000" dirty="0">
                <a:latin typeface="Arial MT"/>
                <a:cs typeface="Arial MT"/>
              </a:rPr>
              <a:t>A </a:t>
            </a:r>
            <a:r>
              <a:rPr sz="2000" spc="-5" dirty="0">
                <a:latin typeface="Arial MT"/>
                <a:cs typeface="Arial MT"/>
              </a:rPr>
              <a:t>casualty </a:t>
            </a:r>
            <a:r>
              <a:rPr sz="2000" b="1" u="heavy" dirty="0">
                <a:solidFill>
                  <a:srgbClr val="95212E"/>
                </a:solidFill>
                <a:uFill>
                  <a:solidFill>
                    <a:srgbClr val="95212E"/>
                  </a:solidFill>
                </a:uFill>
                <a:latin typeface="Arial"/>
                <a:cs typeface="Arial"/>
              </a:rPr>
              <a:t>NOT</a:t>
            </a:r>
            <a:r>
              <a:rPr sz="2000" b="1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spc="-5" dirty="0">
                <a:latin typeface="Arial MT"/>
                <a:cs typeface="Arial MT"/>
              </a:rPr>
              <a:t>breathing </a:t>
            </a:r>
            <a:r>
              <a:rPr sz="2000" dirty="0">
                <a:latin typeface="Arial MT"/>
                <a:cs typeface="Arial MT"/>
              </a:rPr>
              <a:t>on </a:t>
            </a:r>
            <a:r>
              <a:rPr sz="2000" spc="-5" dirty="0">
                <a:latin typeface="Arial MT"/>
                <a:cs typeface="Arial MT"/>
              </a:rPr>
              <a:t>their </a:t>
            </a:r>
            <a:r>
              <a:rPr sz="2000" dirty="0">
                <a:latin typeface="Arial MT"/>
                <a:cs typeface="Arial MT"/>
              </a:rPr>
              <a:t>own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Progressive hypoxic </a:t>
            </a:r>
            <a:r>
              <a:rPr sz="2000" spc="-5" dirty="0">
                <a:latin typeface="Arial MT"/>
                <a:cs typeface="Arial MT"/>
              </a:rPr>
              <a:t>respiratory distress </a:t>
            </a:r>
            <a:r>
              <a:rPr sz="2000" dirty="0">
                <a:latin typeface="Arial MT"/>
                <a:cs typeface="Arial MT"/>
              </a:rPr>
              <a:t> Progressive hypercapnic </a:t>
            </a:r>
            <a:r>
              <a:rPr sz="2000" spc="-5" dirty="0">
                <a:latin typeface="Arial MT"/>
                <a:cs typeface="Arial MT"/>
              </a:rPr>
              <a:t>respiratory distress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Semi-conscious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or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conscious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casualties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48761" y="5796489"/>
            <a:ext cx="30899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latin typeface="Arial MT"/>
                <a:cs typeface="Arial MT"/>
              </a:rPr>
              <a:t>with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mental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status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changes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03631" y="4209966"/>
            <a:ext cx="0" cy="318770"/>
          </a:xfrm>
          <a:custGeom>
            <a:avLst/>
            <a:gdLst/>
            <a:ahLst/>
            <a:cxnLst/>
            <a:rect l="l" t="t" r="r" b="b"/>
            <a:pathLst>
              <a:path h="318770">
                <a:moveTo>
                  <a:pt x="0" y="318507"/>
                </a:moveTo>
                <a:lnTo>
                  <a:pt x="0" y="0"/>
                </a:lnTo>
              </a:path>
            </a:pathLst>
          </a:custGeom>
          <a:ln w="889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03631" y="4684150"/>
            <a:ext cx="0" cy="318770"/>
          </a:xfrm>
          <a:custGeom>
            <a:avLst/>
            <a:gdLst/>
            <a:ahLst/>
            <a:cxnLst/>
            <a:rect l="l" t="t" r="r" b="b"/>
            <a:pathLst>
              <a:path h="318770">
                <a:moveTo>
                  <a:pt x="0" y="318507"/>
                </a:moveTo>
                <a:lnTo>
                  <a:pt x="0" y="0"/>
                </a:lnTo>
              </a:path>
            </a:pathLst>
          </a:custGeom>
          <a:ln w="889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03631" y="5624095"/>
            <a:ext cx="0" cy="529590"/>
          </a:xfrm>
          <a:custGeom>
            <a:avLst/>
            <a:gdLst/>
            <a:ahLst/>
            <a:cxnLst/>
            <a:rect l="l" t="t" r="r" b="b"/>
            <a:pathLst>
              <a:path h="529589">
                <a:moveTo>
                  <a:pt x="0" y="529165"/>
                </a:moveTo>
                <a:lnTo>
                  <a:pt x="0" y="0"/>
                </a:lnTo>
              </a:path>
            </a:pathLst>
          </a:custGeom>
          <a:ln w="889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9250171" y="2116301"/>
            <a:ext cx="1880870" cy="8331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Use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SLOW</a:t>
            </a:r>
            <a:r>
              <a:rPr sz="1800" spc="-5" dirty="0">
                <a:latin typeface="Arial MT"/>
                <a:cs typeface="Arial MT"/>
              </a:rPr>
              <a:t>,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90"/>
              </a:spcBef>
            </a:pPr>
            <a:r>
              <a:rPr sz="1800" b="1" spc="-5" dirty="0">
                <a:latin typeface="Arial"/>
                <a:cs typeface="Arial"/>
              </a:rPr>
              <a:t>STEADY</a:t>
            </a:r>
            <a:r>
              <a:rPr sz="1800" b="1" spc="-8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squeeze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over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1-2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seconds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603630" y="5150672"/>
            <a:ext cx="0" cy="318770"/>
          </a:xfrm>
          <a:custGeom>
            <a:avLst/>
            <a:gdLst/>
            <a:ahLst/>
            <a:cxnLst/>
            <a:rect l="l" t="t" r="r" b="b"/>
            <a:pathLst>
              <a:path h="318770">
                <a:moveTo>
                  <a:pt x="0" y="318507"/>
                </a:moveTo>
                <a:lnTo>
                  <a:pt x="0" y="0"/>
                </a:lnTo>
              </a:path>
            </a:pathLst>
          </a:custGeom>
          <a:ln w="889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32</a:t>
            </a:fld>
            <a:endParaRPr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49497" y="975784"/>
            <a:ext cx="87725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BAG</a:t>
            </a:r>
            <a:r>
              <a:rPr sz="36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110" dirty="0">
                <a:solidFill>
                  <a:srgbClr val="FFFFFF"/>
                </a:solidFill>
                <a:latin typeface="Arial"/>
                <a:cs typeface="Arial"/>
              </a:rPr>
              <a:t>VALVE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MASK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TECHNIQUES VIDEO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33</a:t>
            </a:fld>
            <a:endParaRPr dirty="0"/>
          </a:p>
        </p:txBody>
      </p:sp>
      <p:pic>
        <p:nvPicPr>
          <p:cNvPr id="11" name="7k. One- &amp; Two-Person Bag Valve Mask (BVM) (Tactical Field Care)">
            <a:hlinkClick r:id="" action="ppaction://media"/>
            <a:extLst>
              <a:ext uri="{FF2B5EF4-FFF2-40B4-BE49-F238E27FC236}">
                <a16:creationId xmlns:a16="http://schemas.microsoft.com/office/drawing/2014/main" id="{DA851D78-BDDB-7BAD-0289-7B4BAE5249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28800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93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6857999"/>
                </a:moveTo>
                <a:lnTo>
                  <a:pt x="12191999" y="6857999"/>
                </a:lnTo>
                <a:lnTo>
                  <a:pt x="12192000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616667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433873" y="975784"/>
            <a:ext cx="3403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FFFFFF"/>
                </a:solidFill>
              </a:rPr>
              <a:t>SKILL</a:t>
            </a:r>
            <a:r>
              <a:rPr sz="3600" spc="-140" dirty="0">
                <a:solidFill>
                  <a:srgbClr val="FFFFFF"/>
                </a:solidFill>
              </a:rPr>
              <a:t> </a:t>
            </a:r>
            <a:r>
              <a:rPr sz="3600" spc="-80" dirty="0">
                <a:solidFill>
                  <a:srgbClr val="FFFFFF"/>
                </a:solidFill>
              </a:rPr>
              <a:t>STATION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205076" y="2600216"/>
            <a:ext cx="599856" cy="608304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131445" indent="793115">
              <a:lnSpc>
                <a:spcPts val="3200"/>
              </a:lnSpc>
              <a:spcBef>
                <a:spcPts val="340"/>
              </a:spcBef>
            </a:pPr>
            <a:r>
              <a:rPr dirty="0"/>
              <a:t>AD</a:t>
            </a:r>
            <a:r>
              <a:rPr spc="-210" dirty="0"/>
              <a:t>V</a:t>
            </a:r>
            <a:r>
              <a:rPr dirty="0"/>
              <a:t>ANCED</a:t>
            </a:r>
            <a:r>
              <a:rPr spc="-105" dirty="0"/>
              <a:t> </a:t>
            </a:r>
            <a:r>
              <a:rPr dirty="0"/>
              <a:t>A</a:t>
            </a:r>
            <a:r>
              <a:rPr spc="-5" dirty="0"/>
              <a:t>I</a:t>
            </a:r>
            <a:r>
              <a:rPr spc="-55" dirty="0"/>
              <a:t>R</a:t>
            </a:r>
            <a:r>
              <a:rPr spc="-155" dirty="0"/>
              <a:t>W</a:t>
            </a:r>
            <a:r>
              <a:rPr spc="-260" dirty="0"/>
              <a:t>A</a:t>
            </a:r>
            <a:r>
              <a:rPr dirty="0"/>
              <a:t>Y</a:t>
            </a:r>
            <a:r>
              <a:rPr spc="-155" dirty="0"/>
              <a:t> </a:t>
            </a:r>
            <a:r>
              <a:rPr dirty="0"/>
              <a:t>AND  BAG</a:t>
            </a:r>
            <a:r>
              <a:rPr spc="-20" dirty="0"/>
              <a:t> </a:t>
            </a:r>
            <a:r>
              <a:rPr spc="-85" dirty="0"/>
              <a:t>VALVE</a:t>
            </a:r>
            <a:r>
              <a:rPr spc="-15" dirty="0"/>
              <a:t> </a:t>
            </a:r>
            <a:r>
              <a:rPr dirty="0"/>
              <a:t>MASK</a:t>
            </a:r>
            <a:r>
              <a:rPr spc="-15" dirty="0"/>
              <a:t> </a:t>
            </a:r>
            <a:r>
              <a:rPr spc="-5" dirty="0"/>
              <a:t>SKILL</a:t>
            </a:r>
            <a:r>
              <a:rPr spc="-70" dirty="0"/>
              <a:t> </a:t>
            </a:r>
            <a:r>
              <a:rPr spc="-65" dirty="0"/>
              <a:t>STATION</a:t>
            </a:r>
          </a:p>
          <a:p>
            <a:pPr marL="814705">
              <a:lnSpc>
                <a:spcPct val="100000"/>
              </a:lnSpc>
              <a:spcBef>
                <a:spcPts val="2375"/>
              </a:spcBef>
            </a:pPr>
            <a:r>
              <a:rPr b="0" spc="-5" dirty="0">
                <a:latin typeface="Arial MT"/>
                <a:cs typeface="Arial MT"/>
              </a:rPr>
              <a:t>Extraglottic</a:t>
            </a:r>
            <a:r>
              <a:rPr b="0" spc="-18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Airway</a:t>
            </a:r>
          </a:p>
          <a:p>
            <a:pPr marL="814705" marR="5080">
              <a:lnSpc>
                <a:spcPct val="178600"/>
              </a:lnSpc>
            </a:pPr>
            <a:r>
              <a:rPr b="0" dirty="0">
                <a:latin typeface="Arial MT"/>
                <a:cs typeface="Arial MT"/>
              </a:rPr>
              <a:t>Cric-Key </a:t>
            </a:r>
            <a:r>
              <a:rPr b="0" spc="-5" dirty="0">
                <a:latin typeface="Arial MT"/>
                <a:cs typeface="Arial MT"/>
              </a:rPr>
              <a:t>Cricothyroidotomy </a:t>
            </a:r>
            <a:r>
              <a:rPr b="0" dirty="0">
                <a:latin typeface="Arial MT"/>
                <a:cs typeface="Arial MT"/>
              </a:rPr>
              <a:t> Bougie-Aided </a:t>
            </a:r>
            <a:r>
              <a:rPr b="0" spc="-5" dirty="0">
                <a:latin typeface="Arial MT"/>
                <a:cs typeface="Arial MT"/>
              </a:rPr>
              <a:t>Cricothyroidotomy </a:t>
            </a:r>
            <a:r>
              <a:rPr b="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Open </a:t>
            </a:r>
            <a:r>
              <a:rPr b="0" dirty="0">
                <a:latin typeface="Arial MT"/>
                <a:cs typeface="Arial MT"/>
              </a:rPr>
              <a:t>Surgical </a:t>
            </a:r>
            <a:r>
              <a:rPr b="0" spc="-5" dirty="0">
                <a:latin typeface="Arial MT"/>
                <a:cs typeface="Arial MT"/>
              </a:rPr>
              <a:t>Cricothyroidotomy </a:t>
            </a:r>
            <a:r>
              <a:rPr b="0" spc="-7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Bag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spc="-45" dirty="0">
                <a:latin typeface="Arial MT"/>
                <a:cs typeface="Arial MT"/>
              </a:rPr>
              <a:t>Valve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Mask</a:t>
            </a:r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205076" y="3369047"/>
            <a:ext cx="599856" cy="60830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205076" y="4137880"/>
            <a:ext cx="599856" cy="60830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205076" y="4906711"/>
            <a:ext cx="599856" cy="60830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205076" y="5675545"/>
            <a:ext cx="599856" cy="608304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34</a:t>
            </a:fld>
            <a:endParaRPr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342496" y="1504180"/>
            <a:ext cx="4451690" cy="1924819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347071" y="815934"/>
            <a:ext cx="7620634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756410" marR="5080" indent="-1744345">
              <a:lnSpc>
                <a:spcPts val="3790"/>
              </a:lnSpc>
              <a:spcBef>
                <a:spcPts val="665"/>
              </a:spcBef>
            </a:pPr>
            <a:r>
              <a:rPr sz="3600" spc="-5" dirty="0">
                <a:solidFill>
                  <a:srgbClr val="95212E"/>
                </a:solidFill>
              </a:rPr>
              <a:t>OXYGEN</a:t>
            </a:r>
            <a:r>
              <a:rPr sz="3600" spc="-145" dirty="0">
                <a:solidFill>
                  <a:srgbClr val="95212E"/>
                </a:solidFill>
              </a:rPr>
              <a:t> </a:t>
            </a:r>
            <a:r>
              <a:rPr sz="3600" spc="-25" dirty="0">
                <a:solidFill>
                  <a:srgbClr val="000000"/>
                </a:solidFill>
              </a:rPr>
              <a:t>ADMINISTRATION</a:t>
            </a:r>
            <a:r>
              <a:rPr sz="3600" spc="-1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95212E"/>
                </a:solidFill>
              </a:rPr>
              <a:t>IN</a:t>
            </a:r>
            <a:r>
              <a:rPr sz="3600" spc="-10" dirty="0">
                <a:solidFill>
                  <a:srgbClr val="95212E"/>
                </a:solidFill>
              </a:rPr>
              <a:t> </a:t>
            </a:r>
            <a:r>
              <a:rPr sz="3600" dirty="0">
                <a:solidFill>
                  <a:srgbClr val="95212E"/>
                </a:solidFill>
              </a:rPr>
              <a:t>TFC </a:t>
            </a:r>
            <a:r>
              <a:rPr sz="3600" spc="-985" dirty="0">
                <a:solidFill>
                  <a:srgbClr val="95212E"/>
                </a:solidFill>
              </a:rPr>
              <a:t> </a:t>
            </a:r>
            <a:r>
              <a:rPr sz="3600" spc="-25" dirty="0">
                <a:solidFill>
                  <a:srgbClr val="000000"/>
                </a:solidFill>
              </a:rPr>
              <a:t>CONSIDERATIONS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3339300" y="2025357"/>
            <a:ext cx="3851910" cy="3342004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 marR="659130">
              <a:lnSpc>
                <a:spcPts val="2190"/>
              </a:lnSpc>
              <a:spcBef>
                <a:spcPts val="345"/>
              </a:spcBef>
            </a:pPr>
            <a:r>
              <a:rPr sz="2000" spc="-5" dirty="0">
                <a:latin typeface="Arial MT"/>
                <a:cs typeface="Arial MT"/>
              </a:rPr>
              <a:t>Availability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oxygen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is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very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limited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TFC</a:t>
            </a:r>
            <a:endParaRPr sz="2000">
              <a:latin typeface="Arial MT"/>
              <a:cs typeface="Arial MT"/>
            </a:endParaRPr>
          </a:p>
          <a:p>
            <a:pPr marL="12700" marR="5080">
              <a:lnSpc>
                <a:spcPts val="2190"/>
              </a:lnSpc>
              <a:spcBef>
                <a:spcPts val="600"/>
              </a:spcBef>
            </a:pPr>
            <a:r>
              <a:rPr sz="2000" spc="-5" dirty="0">
                <a:latin typeface="Arial MT"/>
                <a:cs typeface="Arial MT"/>
              </a:rPr>
              <a:t>Oxygen </a:t>
            </a:r>
            <a:r>
              <a:rPr sz="2000" dirty="0">
                <a:latin typeface="Arial MT"/>
                <a:cs typeface="Arial MT"/>
              </a:rPr>
              <a:t>may be present at aid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stations,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collection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points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or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on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convoys</a:t>
            </a:r>
            <a:endParaRPr sz="2000">
              <a:latin typeface="Arial MT"/>
              <a:cs typeface="Arial MT"/>
            </a:endParaRPr>
          </a:p>
          <a:p>
            <a:pPr marL="12700" marR="89535">
              <a:lnSpc>
                <a:spcPts val="2190"/>
              </a:lnSpc>
              <a:spcBef>
                <a:spcPts val="595"/>
              </a:spcBef>
            </a:pPr>
            <a:r>
              <a:rPr sz="2000" dirty="0">
                <a:latin typeface="Arial MT"/>
                <a:cs typeface="Arial MT"/>
              </a:rPr>
              <a:t>Current </a:t>
            </a:r>
            <a:r>
              <a:rPr sz="2000" spc="-5" dirty="0">
                <a:latin typeface="Arial MT"/>
                <a:cs typeface="Arial MT"/>
              </a:rPr>
              <a:t>TCCC Guidelines </a:t>
            </a:r>
            <a:r>
              <a:rPr sz="2000" dirty="0">
                <a:latin typeface="Arial MT"/>
                <a:cs typeface="Arial MT"/>
              </a:rPr>
              <a:t>only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recommend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oxygen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for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refractory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shock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TBI patients</a:t>
            </a:r>
            <a:endParaRPr sz="2000">
              <a:latin typeface="Arial MT"/>
              <a:cs typeface="Arial MT"/>
            </a:endParaRPr>
          </a:p>
          <a:p>
            <a:pPr marL="12700" marR="712470">
              <a:lnSpc>
                <a:spcPts val="2600"/>
              </a:lnSpc>
              <a:spcBef>
                <a:spcPts val="114"/>
              </a:spcBef>
            </a:pPr>
            <a:r>
              <a:rPr sz="1800" b="1" i="1" spc="-5" dirty="0">
                <a:latin typeface="Arial"/>
                <a:cs typeface="Arial"/>
              </a:rPr>
              <a:t>Maintain O2 saturation </a:t>
            </a:r>
            <a:r>
              <a:rPr sz="1800" b="1" i="1" dirty="0">
                <a:latin typeface="Arial"/>
                <a:cs typeface="Arial"/>
              </a:rPr>
              <a:t>&gt;90% </a:t>
            </a:r>
            <a:r>
              <a:rPr sz="1800" b="1" i="1" spc="-490" dirty="0">
                <a:latin typeface="Arial"/>
                <a:cs typeface="Arial"/>
              </a:rPr>
              <a:t> </a:t>
            </a:r>
            <a:r>
              <a:rPr sz="1800" b="1" i="1" spc="-5" dirty="0">
                <a:latin typeface="Arial"/>
                <a:cs typeface="Arial"/>
              </a:rPr>
              <a:t>Flow</a:t>
            </a:r>
            <a:r>
              <a:rPr sz="1800" b="1" i="1" spc="-15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rate</a:t>
            </a:r>
            <a:r>
              <a:rPr sz="1800" b="1" i="1" spc="-5" dirty="0">
                <a:latin typeface="Arial"/>
                <a:cs typeface="Arial"/>
              </a:rPr>
              <a:t> often</a:t>
            </a:r>
            <a:r>
              <a:rPr sz="1800" b="1" i="1" spc="-10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3</a:t>
            </a:r>
            <a:r>
              <a:rPr sz="1800" b="1" i="1" spc="-5" dirty="0">
                <a:latin typeface="Arial"/>
                <a:cs typeface="Arial"/>
              </a:rPr>
              <a:t> liters/min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1835"/>
              </a:lnSpc>
            </a:pPr>
            <a:r>
              <a:rPr sz="1800" i="1" dirty="0">
                <a:latin typeface="Arial"/>
                <a:cs typeface="Arial"/>
              </a:rPr>
              <a:t>usually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limited </a:t>
            </a:r>
            <a:r>
              <a:rPr sz="1800" i="1" dirty="0">
                <a:latin typeface="Arial"/>
                <a:cs typeface="Arial"/>
              </a:rPr>
              <a:t>by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O2 generation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979292" y="6063343"/>
            <a:ext cx="24936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130" algn="l"/>
                <a:tab pos="1267460" algn="l"/>
              </a:tabLst>
            </a:pPr>
            <a:r>
              <a:rPr sz="4800" baseline="-1736" dirty="0">
                <a:solidFill>
                  <a:srgbClr val="2E3334"/>
                </a:solidFill>
                <a:latin typeface="Arial Black"/>
                <a:cs typeface="Arial Black"/>
              </a:rPr>
              <a:t>M	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872064" y="3633976"/>
            <a:ext cx="2880360" cy="566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5212E"/>
                </a:solidFill>
                <a:latin typeface="Arial"/>
                <a:cs typeface="Arial"/>
              </a:rPr>
              <a:t>Evacuation</a:t>
            </a:r>
            <a:r>
              <a:rPr sz="1800" b="1" spc="-15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Phase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130"/>
              </a:lnSpc>
            </a:pPr>
            <a:r>
              <a:rPr sz="1800" spc="-5" dirty="0">
                <a:latin typeface="Arial MT"/>
                <a:cs typeface="Arial MT"/>
              </a:rPr>
              <a:t>indications: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100664" y="4167376"/>
            <a:ext cx="365887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Low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oxygen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saturation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90"/>
              </a:spcBef>
            </a:pPr>
            <a:r>
              <a:rPr sz="1800" spc="-5" dirty="0">
                <a:latin typeface="Arial MT"/>
                <a:cs typeface="Arial MT"/>
              </a:rPr>
              <a:t>Injuries with </a:t>
            </a:r>
            <a:r>
              <a:rPr sz="1800" b="1" spc="-5" dirty="0">
                <a:latin typeface="Arial"/>
                <a:cs typeface="Arial"/>
              </a:rPr>
              <a:t>impaired oxygenation </a:t>
            </a:r>
            <a:r>
              <a:rPr sz="1800" b="1" spc="-484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Shock</a:t>
            </a:r>
            <a:endParaRPr sz="1800">
              <a:latin typeface="Arial"/>
              <a:cs typeface="Arial"/>
            </a:endParaRPr>
          </a:p>
          <a:p>
            <a:pPr marL="12700" marR="1728470">
              <a:lnSpc>
                <a:spcPts val="2100"/>
              </a:lnSpc>
            </a:pPr>
            <a:r>
              <a:rPr sz="1800" b="1" spc="-5" dirty="0">
                <a:latin typeface="Arial"/>
                <a:cs typeface="Arial"/>
              </a:rPr>
              <a:t>Smoke </a:t>
            </a:r>
            <a:r>
              <a:rPr sz="1800" spc="-5" dirty="0">
                <a:latin typeface="Arial MT"/>
                <a:cs typeface="Arial MT"/>
              </a:rPr>
              <a:t>inhalation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15" dirty="0">
                <a:latin typeface="Arial MT"/>
                <a:cs typeface="Arial MT"/>
              </a:rPr>
              <a:t>Trauma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at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altitude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872064" y="5577077"/>
            <a:ext cx="3812540" cy="56642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20"/>
              </a:spcBef>
            </a:pPr>
            <a:r>
              <a:rPr sz="1800" i="1" spc="-5" dirty="0">
                <a:latin typeface="Arial"/>
                <a:cs typeface="Arial"/>
              </a:rPr>
              <a:t>If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available,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95212E"/>
                </a:solidFill>
                <a:latin typeface="Arial"/>
                <a:cs typeface="Arial"/>
              </a:rPr>
              <a:t>consider</a:t>
            </a:r>
            <a:r>
              <a:rPr sz="1800" i="1" spc="-2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initiating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oxygen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during</a:t>
            </a:r>
            <a:r>
              <a:rPr sz="1800" i="1" spc="-5" dirty="0">
                <a:latin typeface="Arial"/>
                <a:cs typeface="Arial"/>
              </a:rPr>
              <a:t> TFC,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just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prior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to evacuation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7941180" y="4242730"/>
            <a:ext cx="63500" cy="1316990"/>
            <a:chOff x="7941180" y="4242730"/>
            <a:chExt cx="63500" cy="1316990"/>
          </a:xfrm>
        </p:grpSpPr>
        <p:sp>
          <p:nvSpPr>
            <p:cNvPr id="13" name="object 13"/>
            <p:cNvSpPr/>
            <p:nvPr/>
          </p:nvSpPr>
          <p:spPr>
            <a:xfrm>
              <a:off x="7972930" y="4242730"/>
              <a:ext cx="0" cy="228600"/>
            </a:xfrm>
            <a:custGeom>
              <a:avLst/>
              <a:gdLst/>
              <a:ahLst/>
              <a:cxnLst/>
              <a:rect l="l" t="t" r="r" b="b"/>
              <a:pathLst>
                <a:path h="228600">
                  <a:moveTo>
                    <a:pt x="0" y="228175"/>
                  </a:moveTo>
                  <a:lnTo>
                    <a:pt x="0" y="0"/>
                  </a:lnTo>
                </a:path>
              </a:pathLst>
            </a:custGeom>
            <a:ln w="635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7972930" y="4514792"/>
              <a:ext cx="0" cy="228600"/>
            </a:xfrm>
            <a:custGeom>
              <a:avLst/>
              <a:gdLst/>
              <a:ahLst/>
              <a:cxnLst/>
              <a:rect l="l" t="t" r="r" b="b"/>
              <a:pathLst>
                <a:path h="228600">
                  <a:moveTo>
                    <a:pt x="0" y="228175"/>
                  </a:moveTo>
                  <a:lnTo>
                    <a:pt x="0" y="0"/>
                  </a:lnTo>
                </a:path>
              </a:pathLst>
            </a:custGeom>
            <a:ln w="635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7972930" y="4786856"/>
              <a:ext cx="0" cy="228600"/>
            </a:xfrm>
            <a:custGeom>
              <a:avLst/>
              <a:gdLst/>
              <a:ahLst/>
              <a:cxnLst/>
              <a:rect l="l" t="t" r="r" b="b"/>
              <a:pathLst>
                <a:path h="228600">
                  <a:moveTo>
                    <a:pt x="0" y="228175"/>
                  </a:moveTo>
                  <a:lnTo>
                    <a:pt x="0" y="0"/>
                  </a:lnTo>
                </a:path>
              </a:pathLst>
            </a:custGeom>
            <a:ln w="635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7972930" y="5058919"/>
              <a:ext cx="0" cy="228600"/>
            </a:xfrm>
            <a:custGeom>
              <a:avLst/>
              <a:gdLst/>
              <a:ahLst/>
              <a:cxnLst/>
              <a:rect l="l" t="t" r="r" b="b"/>
              <a:pathLst>
                <a:path h="228600">
                  <a:moveTo>
                    <a:pt x="0" y="228175"/>
                  </a:moveTo>
                  <a:lnTo>
                    <a:pt x="0" y="0"/>
                  </a:lnTo>
                </a:path>
              </a:pathLst>
            </a:custGeom>
            <a:ln w="635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972930" y="5330983"/>
              <a:ext cx="0" cy="228600"/>
            </a:xfrm>
            <a:custGeom>
              <a:avLst/>
              <a:gdLst/>
              <a:ahLst/>
              <a:cxnLst/>
              <a:rect l="l" t="t" r="r" b="b"/>
              <a:pathLst>
                <a:path h="228600">
                  <a:moveTo>
                    <a:pt x="0" y="228175"/>
                  </a:moveTo>
                  <a:lnTo>
                    <a:pt x="0" y="0"/>
                  </a:lnTo>
                </a:path>
              </a:pathLst>
            </a:custGeom>
            <a:ln w="6350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8" name="object 18"/>
          <p:cNvGrpSpPr/>
          <p:nvPr/>
        </p:nvGrpSpPr>
        <p:grpSpPr>
          <a:xfrm>
            <a:off x="366947" y="1352569"/>
            <a:ext cx="2855595" cy="5296535"/>
            <a:chOff x="366947" y="1352569"/>
            <a:chExt cx="2855595" cy="5296535"/>
          </a:xfrm>
        </p:grpSpPr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6947" y="2784556"/>
              <a:ext cx="2855234" cy="386404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54775" y="1352569"/>
              <a:ext cx="854073" cy="3623628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3065627" y="2061425"/>
              <a:ext cx="114300" cy="2628265"/>
            </a:xfrm>
            <a:custGeom>
              <a:avLst/>
              <a:gdLst/>
              <a:ahLst/>
              <a:cxnLst/>
              <a:rect l="l" t="t" r="r" b="b"/>
              <a:pathLst>
                <a:path w="114300" h="2628265">
                  <a:moveTo>
                    <a:pt x="114300" y="1771015"/>
                  </a:moveTo>
                  <a:lnTo>
                    <a:pt x="0" y="1771015"/>
                  </a:lnTo>
                  <a:lnTo>
                    <a:pt x="0" y="2628239"/>
                  </a:lnTo>
                  <a:lnTo>
                    <a:pt x="114300" y="2628239"/>
                  </a:lnTo>
                  <a:lnTo>
                    <a:pt x="114300" y="1771015"/>
                  </a:lnTo>
                  <a:close/>
                </a:path>
                <a:path w="114300" h="2628265">
                  <a:moveTo>
                    <a:pt x="114300" y="732967"/>
                  </a:moveTo>
                  <a:lnTo>
                    <a:pt x="0" y="732967"/>
                  </a:lnTo>
                  <a:lnTo>
                    <a:pt x="0" y="1590192"/>
                  </a:lnTo>
                  <a:lnTo>
                    <a:pt x="114300" y="1590192"/>
                  </a:lnTo>
                  <a:lnTo>
                    <a:pt x="114300" y="732967"/>
                  </a:lnTo>
                  <a:close/>
                </a:path>
                <a:path w="114300" h="2628265">
                  <a:moveTo>
                    <a:pt x="114300" y="0"/>
                  </a:moveTo>
                  <a:lnTo>
                    <a:pt x="0" y="0"/>
                  </a:lnTo>
                  <a:lnTo>
                    <a:pt x="0" y="563714"/>
                  </a:lnTo>
                  <a:lnTo>
                    <a:pt x="114300" y="563714"/>
                  </a:lnTo>
                  <a:lnTo>
                    <a:pt x="114300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35</a:t>
            </a:fld>
            <a:endParaRPr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5543783" y="4591191"/>
            <a:ext cx="6338570" cy="1150620"/>
          </a:xfrm>
          <a:custGeom>
            <a:avLst/>
            <a:gdLst/>
            <a:ahLst/>
            <a:cxnLst/>
            <a:rect l="l" t="t" r="r" b="b"/>
            <a:pathLst>
              <a:path w="6338570" h="1150620">
                <a:moveTo>
                  <a:pt x="6205923" y="0"/>
                </a:moveTo>
                <a:lnTo>
                  <a:pt x="132087" y="0"/>
                </a:lnTo>
                <a:lnTo>
                  <a:pt x="90337" y="6733"/>
                </a:lnTo>
                <a:lnTo>
                  <a:pt x="54078" y="25485"/>
                </a:lnTo>
                <a:lnTo>
                  <a:pt x="25485" y="54078"/>
                </a:lnTo>
                <a:lnTo>
                  <a:pt x="6733" y="90337"/>
                </a:lnTo>
                <a:lnTo>
                  <a:pt x="0" y="132087"/>
                </a:lnTo>
                <a:lnTo>
                  <a:pt x="0" y="1018397"/>
                </a:lnTo>
                <a:lnTo>
                  <a:pt x="6733" y="1060146"/>
                </a:lnTo>
                <a:lnTo>
                  <a:pt x="25485" y="1096406"/>
                </a:lnTo>
                <a:lnTo>
                  <a:pt x="54078" y="1124999"/>
                </a:lnTo>
                <a:lnTo>
                  <a:pt x="90337" y="1143750"/>
                </a:lnTo>
                <a:lnTo>
                  <a:pt x="132087" y="1150484"/>
                </a:lnTo>
                <a:lnTo>
                  <a:pt x="6205923" y="1150484"/>
                </a:lnTo>
                <a:lnTo>
                  <a:pt x="6247673" y="1143750"/>
                </a:lnTo>
                <a:lnTo>
                  <a:pt x="6283932" y="1124999"/>
                </a:lnTo>
                <a:lnTo>
                  <a:pt x="6312525" y="1096406"/>
                </a:lnTo>
                <a:lnTo>
                  <a:pt x="6331276" y="1060146"/>
                </a:lnTo>
                <a:lnTo>
                  <a:pt x="6338009" y="1018397"/>
                </a:lnTo>
                <a:lnTo>
                  <a:pt x="6338009" y="132087"/>
                </a:lnTo>
                <a:lnTo>
                  <a:pt x="6331276" y="90337"/>
                </a:lnTo>
                <a:lnTo>
                  <a:pt x="6312525" y="54078"/>
                </a:lnTo>
                <a:lnTo>
                  <a:pt x="6283932" y="25485"/>
                </a:lnTo>
                <a:lnTo>
                  <a:pt x="6247673" y="6733"/>
                </a:lnTo>
                <a:lnTo>
                  <a:pt x="6205923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531182" y="815823"/>
            <a:ext cx="71297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PULSE</a:t>
            </a:r>
            <a:r>
              <a:rPr sz="3600" spc="-30" dirty="0">
                <a:solidFill>
                  <a:srgbClr val="000000"/>
                </a:solidFill>
              </a:rPr>
              <a:t> </a:t>
            </a:r>
            <a:r>
              <a:rPr sz="3600" spc="-20" dirty="0">
                <a:solidFill>
                  <a:srgbClr val="000000"/>
                </a:solidFill>
              </a:rPr>
              <a:t>OXIMETRY</a:t>
            </a:r>
            <a:r>
              <a:rPr sz="3600" spc="-95" dirty="0">
                <a:solidFill>
                  <a:srgbClr val="000000"/>
                </a:solidFill>
              </a:rPr>
              <a:t> </a:t>
            </a:r>
            <a:r>
              <a:rPr sz="3600" spc="-10" dirty="0">
                <a:solidFill>
                  <a:srgbClr val="000000"/>
                </a:solidFill>
              </a:rPr>
              <a:t>MONITORING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640551" y="1467881"/>
            <a:ext cx="4378325" cy="73406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4"/>
              </a:spcBef>
            </a:pPr>
            <a:r>
              <a:rPr sz="2000" dirty="0">
                <a:latin typeface="Arial MT"/>
                <a:cs typeface="Arial MT"/>
              </a:rPr>
              <a:t>Hypoxemia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TFC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is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difficult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assess</a:t>
            </a:r>
            <a:endParaRPr sz="2000">
              <a:latin typeface="Arial MT"/>
              <a:cs typeface="Arial MT"/>
            </a:endParaRPr>
          </a:p>
          <a:p>
            <a:pPr marL="288925">
              <a:lnSpc>
                <a:spcPct val="100000"/>
              </a:lnSpc>
              <a:spcBef>
                <a:spcPts val="390"/>
              </a:spcBef>
            </a:pPr>
            <a:r>
              <a:rPr sz="2000" b="1" spc="-5" dirty="0">
                <a:latin typeface="Arial"/>
                <a:cs typeface="Arial"/>
              </a:rPr>
              <a:t>Low-light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spc="-5" dirty="0">
                <a:latin typeface="Arial MT"/>
                <a:cs typeface="Arial MT"/>
              </a:rPr>
              <a:t>conditions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mask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signs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16776" y="2225412"/>
            <a:ext cx="3724910" cy="1344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295"/>
              </a:lnSpc>
              <a:spcBef>
                <a:spcPts val="100"/>
              </a:spcBef>
            </a:pPr>
            <a:r>
              <a:rPr sz="2000" dirty="0">
                <a:latin typeface="Arial MT"/>
                <a:cs typeface="Arial MT"/>
              </a:rPr>
              <a:t>Physical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findings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impaired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by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ts val="2295"/>
              </a:lnSpc>
            </a:pPr>
            <a:r>
              <a:rPr sz="2000" b="1" spc="-5" dirty="0">
                <a:latin typeface="Arial"/>
                <a:cs typeface="Arial"/>
              </a:rPr>
              <a:t>tactical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environment</a:t>
            </a:r>
            <a:endParaRPr sz="2000">
              <a:latin typeface="Arial"/>
              <a:cs typeface="Arial"/>
            </a:endParaRPr>
          </a:p>
          <a:p>
            <a:pPr marL="1278890" marR="8890">
              <a:lnSpc>
                <a:spcPts val="2190"/>
              </a:lnSpc>
              <a:spcBef>
                <a:spcPts val="1455"/>
              </a:spcBef>
            </a:pPr>
            <a:r>
              <a:rPr sz="2000" dirty="0">
                <a:latin typeface="Arial MT"/>
                <a:cs typeface="Arial MT"/>
              </a:rPr>
              <a:t>Use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pulse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oximetry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casualties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with: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437009" y="5954607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979292" y="6063343"/>
            <a:ext cx="24936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9130" algn="l"/>
                <a:tab pos="1267460" algn="l"/>
              </a:tabLst>
            </a:pPr>
            <a:r>
              <a:rPr sz="4800" baseline="-1736" dirty="0">
                <a:solidFill>
                  <a:srgbClr val="2E3334"/>
                </a:solidFill>
                <a:latin typeface="Arial Black"/>
                <a:cs typeface="Arial Black"/>
              </a:rPr>
              <a:t>M	</a:t>
            </a: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3200" spc="-15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3200" spc="-17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558367" y="4728535"/>
            <a:ext cx="4524375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TCCC Guideline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Recommendation: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Monitor the </a:t>
            </a:r>
            <a:r>
              <a:rPr sz="1800" dirty="0">
                <a:latin typeface="Arial MT"/>
                <a:cs typeface="Arial MT"/>
              </a:rPr>
              <a:t>hemoglobin oxygen </a:t>
            </a:r>
            <a:r>
              <a:rPr sz="1800" spc="-5" dirty="0">
                <a:latin typeface="Arial MT"/>
                <a:cs typeface="Arial MT"/>
              </a:rPr>
              <a:t>saturation </a:t>
            </a:r>
            <a:r>
              <a:rPr sz="1800" dirty="0">
                <a:latin typeface="Arial MT"/>
                <a:cs typeface="Arial MT"/>
              </a:rPr>
              <a:t>in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casualties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dirty="0">
                <a:latin typeface="Arial MT"/>
                <a:cs typeface="Arial MT"/>
              </a:rPr>
              <a:t> help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assess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airway</a:t>
            </a:r>
            <a:r>
              <a:rPr sz="1800" spc="-5" dirty="0">
                <a:latin typeface="Arial MT"/>
                <a:cs typeface="Arial MT"/>
              </a:rPr>
              <a:t> patency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366133" y="3669529"/>
            <a:ext cx="2891155" cy="159448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 marR="795020">
              <a:lnSpc>
                <a:spcPts val="2190"/>
              </a:lnSpc>
              <a:spcBef>
                <a:spcPts val="345"/>
              </a:spcBef>
            </a:pPr>
            <a:r>
              <a:rPr sz="2000" spc="-5" dirty="0">
                <a:latin typeface="Arial MT"/>
                <a:cs typeface="Arial MT"/>
              </a:rPr>
              <a:t>Injuries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that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impair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oxygenation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ts val="2150"/>
              </a:lnSpc>
            </a:pPr>
            <a:r>
              <a:rPr sz="2000" i="1" spc="-5" dirty="0">
                <a:latin typeface="Arial"/>
                <a:cs typeface="Arial"/>
              </a:rPr>
              <a:t>Blasts,</a:t>
            </a:r>
            <a:r>
              <a:rPr sz="2000" i="1" spc="-2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chest</a:t>
            </a:r>
            <a:r>
              <a:rPr sz="2000" i="1" spc="-2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injuries,</a:t>
            </a:r>
            <a:r>
              <a:rPr sz="2000" i="1" spc="-25" dirty="0">
                <a:latin typeface="Arial"/>
                <a:cs typeface="Arial"/>
              </a:rPr>
              <a:t> </a:t>
            </a:r>
            <a:r>
              <a:rPr sz="2000" i="1" spc="-5" dirty="0">
                <a:latin typeface="Arial"/>
                <a:cs typeface="Arial"/>
              </a:rPr>
              <a:t>etc.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ts val="2295"/>
              </a:lnSpc>
              <a:spcBef>
                <a:spcPts val="990"/>
              </a:spcBef>
            </a:pPr>
            <a:r>
              <a:rPr sz="2000" spc="-10" dirty="0">
                <a:latin typeface="Arial MT"/>
                <a:cs typeface="Arial MT"/>
              </a:rPr>
              <a:t>Traumatic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brain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injury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ts val="2295"/>
              </a:lnSpc>
            </a:pPr>
            <a:r>
              <a:rPr sz="2000" i="1" dirty="0">
                <a:latin typeface="Arial"/>
                <a:cs typeface="Arial"/>
              </a:rPr>
              <a:t>Ensure</a:t>
            </a:r>
            <a:r>
              <a:rPr sz="2000" i="1" spc="-20" dirty="0">
                <a:latin typeface="Arial"/>
                <a:cs typeface="Arial"/>
              </a:rPr>
              <a:t> </a:t>
            </a:r>
            <a:r>
              <a:rPr sz="2000" i="1" spc="-5" dirty="0">
                <a:latin typeface="Arial"/>
                <a:cs typeface="Arial"/>
              </a:rPr>
              <a:t>O2</a:t>
            </a:r>
            <a:r>
              <a:rPr sz="2000" i="1" spc="-20" dirty="0">
                <a:latin typeface="Arial"/>
                <a:cs typeface="Arial"/>
              </a:rPr>
              <a:t> </a:t>
            </a:r>
            <a:r>
              <a:rPr sz="2000" i="1" spc="-5" dirty="0">
                <a:latin typeface="Arial"/>
                <a:cs typeface="Arial"/>
              </a:rPr>
              <a:t>sats</a:t>
            </a:r>
            <a:r>
              <a:rPr sz="2000" i="1" spc="-2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&gt;90%</a:t>
            </a:r>
            <a:endParaRPr sz="20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537563" y="1491430"/>
            <a:ext cx="44761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latin typeface="Arial"/>
                <a:cs typeface="Arial"/>
              </a:rPr>
              <a:t>Factors</a:t>
            </a:r>
            <a:r>
              <a:rPr sz="2000" b="1" spc="-7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Affecting Pulse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Ox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Readings</a:t>
            </a:r>
            <a:endParaRPr sz="20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546221" y="1766718"/>
            <a:ext cx="3654425" cy="1197610"/>
          </a:xfrm>
          <a:prstGeom prst="rect">
            <a:avLst/>
          </a:prstGeom>
        </p:spPr>
        <p:txBody>
          <a:bodyPr vert="horz" wrap="square" lIns="0" tIns="1238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75"/>
              </a:spcBef>
            </a:pPr>
            <a:r>
              <a:rPr sz="2000" dirty="0">
                <a:latin typeface="Arial MT"/>
                <a:cs typeface="Arial MT"/>
              </a:rPr>
              <a:t>Low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readings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may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seen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with:</a:t>
            </a:r>
            <a:endParaRPr sz="2000">
              <a:latin typeface="Arial MT"/>
              <a:cs typeface="Arial MT"/>
            </a:endParaRPr>
          </a:p>
          <a:p>
            <a:pPr marL="242570">
              <a:lnSpc>
                <a:spcPct val="100000"/>
              </a:lnSpc>
              <a:spcBef>
                <a:spcPts val="875"/>
              </a:spcBef>
            </a:pPr>
            <a:r>
              <a:rPr sz="2000" b="1" spc="-5" dirty="0">
                <a:latin typeface="Arial"/>
                <a:cs typeface="Arial"/>
              </a:rPr>
              <a:t>Shock</a:t>
            </a:r>
            <a:endParaRPr sz="2000">
              <a:latin typeface="Arial"/>
              <a:cs typeface="Arial"/>
            </a:endParaRPr>
          </a:p>
          <a:p>
            <a:pPr marL="242570">
              <a:lnSpc>
                <a:spcPct val="100000"/>
              </a:lnSpc>
              <a:spcBef>
                <a:spcPts val="280"/>
              </a:spcBef>
            </a:pPr>
            <a:r>
              <a:rPr sz="2000" b="1" spc="-5" dirty="0">
                <a:latin typeface="Arial"/>
                <a:cs typeface="Arial"/>
              </a:rPr>
              <a:t>Cold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temperatures</a:t>
            </a:r>
            <a:endParaRPr sz="20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546221" y="3202602"/>
            <a:ext cx="3710940" cy="857885"/>
          </a:xfrm>
          <a:prstGeom prst="rect">
            <a:avLst/>
          </a:prstGeom>
        </p:spPr>
        <p:txBody>
          <a:bodyPr vert="horz" wrap="square" lIns="0" tIns="1238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75"/>
              </a:spcBef>
            </a:pPr>
            <a:r>
              <a:rPr sz="2000" dirty="0">
                <a:latin typeface="Arial MT"/>
                <a:cs typeface="Arial MT"/>
              </a:rPr>
              <a:t>High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readings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may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seen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with:</a:t>
            </a:r>
            <a:endParaRPr sz="2000">
              <a:latin typeface="Arial MT"/>
              <a:cs typeface="Arial MT"/>
            </a:endParaRPr>
          </a:p>
          <a:p>
            <a:pPr marL="242570">
              <a:lnSpc>
                <a:spcPct val="100000"/>
              </a:lnSpc>
              <a:spcBef>
                <a:spcPts val="875"/>
              </a:spcBef>
            </a:pPr>
            <a:r>
              <a:rPr sz="2000" b="1" dirty="0">
                <a:latin typeface="Arial"/>
                <a:cs typeface="Arial"/>
              </a:rPr>
              <a:t>Carboxyhemoglobinemia</a:t>
            </a:r>
            <a:endParaRPr sz="20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506425" y="1878039"/>
            <a:ext cx="2073275" cy="103886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 marR="5080">
              <a:lnSpc>
                <a:spcPts val="2190"/>
              </a:lnSpc>
              <a:spcBef>
                <a:spcPts val="345"/>
              </a:spcBef>
            </a:pPr>
            <a:r>
              <a:rPr sz="2000" spc="-5" dirty="0">
                <a:latin typeface="Arial MT"/>
                <a:cs typeface="Arial MT"/>
              </a:rPr>
              <a:t>Impaired </a:t>
            </a:r>
            <a:r>
              <a:rPr sz="2000" dirty="0">
                <a:latin typeface="Arial MT"/>
                <a:cs typeface="Arial MT"/>
              </a:rPr>
              <a:t>readings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may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be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seen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with:</a:t>
            </a:r>
            <a:endParaRPr sz="2000">
              <a:latin typeface="Arial MT"/>
              <a:cs typeface="Arial MT"/>
            </a:endParaRPr>
          </a:p>
          <a:p>
            <a:pPr marL="194945">
              <a:lnSpc>
                <a:spcPct val="100000"/>
              </a:lnSpc>
              <a:spcBef>
                <a:spcPts val="950"/>
              </a:spcBef>
            </a:pPr>
            <a:r>
              <a:rPr sz="2000" dirty="0">
                <a:latin typeface="Arial MT"/>
                <a:cs typeface="Arial MT"/>
              </a:rPr>
              <a:t>Nail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polish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688988" y="2940370"/>
            <a:ext cx="2171700" cy="131635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 marR="626110">
              <a:lnSpc>
                <a:spcPts val="2190"/>
              </a:lnSpc>
              <a:spcBef>
                <a:spcPts val="345"/>
              </a:spcBef>
            </a:pPr>
            <a:r>
              <a:rPr sz="2000" spc="-30" dirty="0">
                <a:latin typeface="Arial MT"/>
                <a:cs typeface="Arial MT"/>
              </a:rPr>
              <a:t>Very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bright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environmen</a:t>
            </a:r>
            <a:r>
              <a:rPr sz="2000" spc="-5" dirty="0">
                <a:latin typeface="Arial MT"/>
                <a:cs typeface="Arial MT"/>
              </a:rPr>
              <a:t>t</a:t>
            </a:r>
            <a:r>
              <a:rPr sz="2000" dirty="0">
                <a:latin typeface="Arial MT"/>
                <a:cs typeface="Arial MT"/>
              </a:rPr>
              <a:t>s</a:t>
            </a:r>
            <a:endParaRPr sz="2000">
              <a:latin typeface="Arial MT"/>
              <a:cs typeface="Arial MT"/>
            </a:endParaRPr>
          </a:p>
          <a:p>
            <a:pPr marL="12700" marR="5080">
              <a:lnSpc>
                <a:spcPts val="2790"/>
              </a:lnSpc>
              <a:spcBef>
                <a:spcPts val="60"/>
              </a:spcBef>
            </a:pPr>
            <a:r>
              <a:rPr sz="2000" dirty="0">
                <a:latin typeface="Arial MT"/>
                <a:cs typeface="Arial MT"/>
              </a:rPr>
              <a:t>Skin</a:t>
            </a:r>
            <a:r>
              <a:rPr sz="2000" spc="-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pigmentations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Motion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artifact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98019" y="5683474"/>
            <a:ext cx="3862070" cy="56642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20"/>
              </a:spcBef>
            </a:pPr>
            <a:r>
              <a:rPr sz="1800" b="1" i="1" spc="-5" dirty="0">
                <a:solidFill>
                  <a:srgbClr val="95212E"/>
                </a:solidFill>
                <a:latin typeface="Arial"/>
                <a:cs typeface="Arial"/>
              </a:rPr>
              <a:t>NOTE:</a:t>
            </a:r>
            <a:r>
              <a:rPr sz="1800" b="1" i="1" spc="-20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Shock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is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b="1" i="1" spc="-5" dirty="0">
                <a:latin typeface="Arial"/>
                <a:cs typeface="Arial"/>
              </a:rPr>
              <a:t>not</a:t>
            </a:r>
            <a:r>
              <a:rPr sz="1800" b="1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always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preceded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by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 </a:t>
            </a:r>
            <a:r>
              <a:rPr sz="1800" i="1" spc="-5" dirty="0">
                <a:latin typeface="Arial"/>
                <a:cs typeface="Arial"/>
              </a:rPr>
              <a:t>fall </a:t>
            </a:r>
            <a:r>
              <a:rPr sz="1800" i="1" dirty="0">
                <a:latin typeface="Arial"/>
                <a:cs typeface="Arial"/>
              </a:rPr>
              <a:t>in </a:t>
            </a:r>
            <a:r>
              <a:rPr sz="1800" i="1" spc="-5" dirty="0">
                <a:latin typeface="Arial"/>
                <a:cs typeface="Arial"/>
              </a:rPr>
              <a:t>O2 saturation</a:t>
            </a:r>
            <a:r>
              <a:rPr sz="1800" i="1" dirty="0">
                <a:latin typeface="Arial"/>
                <a:cs typeface="Arial"/>
              </a:rPr>
              <a:t> levels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0" y="2335609"/>
            <a:ext cx="2386330" cy="3192145"/>
            <a:chOff x="0" y="2335609"/>
            <a:chExt cx="2386330" cy="3192145"/>
          </a:xfrm>
        </p:grpSpPr>
        <p:pic>
          <p:nvPicPr>
            <p:cNvPr id="19" name="object 1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604720"/>
              <a:ext cx="2385987" cy="292301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719278" y="2335609"/>
              <a:ext cx="0" cy="487680"/>
            </a:xfrm>
            <a:custGeom>
              <a:avLst/>
              <a:gdLst/>
              <a:ahLst/>
              <a:cxnLst/>
              <a:rect l="l" t="t" r="r" b="b"/>
              <a:pathLst>
                <a:path h="487680">
                  <a:moveTo>
                    <a:pt x="0" y="487682"/>
                  </a:moveTo>
                  <a:lnTo>
                    <a:pt x="0" y="0"/>
                  </a:lnTo>
                </a:path>
              </a:pathLst>
            </a:custGeom>
            <a:ln w="8255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236280" y="3766434"/>
              <a:ext cx="0" cy="805815"/>
            </a:xfrm>
            <a:custGeom>
              <a:avLst/>
              <a:gdLst/>
              <a:ahLst/>
              <a:cxnLst/>
              <a:rect l="l" t="t" r="r" b="b"/>
              <a:pathLst>
                <a:path h="805814">
                  <a:moveTo>
                    <a:pt x="0" y="805565"/>
                  </a:moveTo>
                  <a:lnTo>
                    <a:pt x="0" y="0"/>
                  </a:lnTo>
                </a:path>
              </a:pathLst>
            </a:custGeom>
            <a:ln w="8255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236280" y="4788033"/>
              <a:ext cx="0" cy="487680"/>
            </a:xfrm>
            <a:custGeom>
              <a:avLst/>
              <a:gdLst/>
              <a:ahLst/>
              <a:cxnLst/>
              <a:rect l="l" t="t" r="r" b="b"/>
              <a:pathLst>
                <a:path h="487679">
                  <a:moveTo>
                    <a:pt x="0" y="487682"/>
                  </a:moveTo>
                  <a:lnTo>
                    <a:pt x="0" y="0"/>
                  </a:lnTo>
                </a:path>
              </a:pathLst>
            </a:custGeom>
            <a:ln w="82550">
              <a:solidFill>
                <a:srgbClr val="95212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23" name="object 2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756964" y="4734392"/>
            <a:ext cx="584476" cy="508837"/>
          </a:xfrm>
          <a:prstGeom prst="rect">
            <a:avLst/>
          </a:prstGeom>
        </p:spPr>
      </p:pic>
      <p:sp>
        <p:nvSpPr>
          <p:cNvPr id="24" name="object 24"/>
          <p:cNvSpPr/>
          <p:nvPr/>
        </p:nvSpPr>
        <p:spPr>
          <a:xfrm>
            <a:off x="719278" y="1956123"/>
            <a:ext cx="0" cy="228600"/>
          </a:xfrm>
          <a:custGeom>
            <a:avLst/>
            <a:gdLst/>
            <a:ahLst/>
            <a:cxnLst/>
            <a:rect l="l" t="t" r="r" b="b"/>
            <a:pathLst>
              <a:path h="228600">
                <a:moveTo>
                  <a:pt x="0" y="228175"/>
                </a:moveTo>
                <a:lnTo>
                  <a:pt x="0" y="0"/>
                </a:lnTo>
              </a:path>
            </a:pathLst>
          </a:custGeom>
          <a:ln w="8255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628210" y="2335609"/>
            <a:ext cx="0" cy="228600"/>
          </a:xfrm>
          <a:custGeom>
            <a:avLst/>
            <a:gdLst/>
            <a:ahLst/>
            <a:cxnLst/>
            <a:rect l="l" t="t" r="r" b="b"/>
            <a:pathLst>
              <a:path h="228600">
                <a:moveTo>
                  <a:pt x="0" y="228175"/>
                </a:moveTo>
                <a:lnTo>
                  <a:pt x="0" y="0"/>
                </a:lnTo>
              </a:path>
            </a:pathLst>
          </a:custGeom>
          <a:ln w="8255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628210" y="2709204"/>
            <a:ext cx="0" cy="228600"/>
          </a:xfrm>
          <a:custGeom>
            <a:avLst/>
            <a:gdLst/>
            <a:ahLst/>
            <a:cxnLst/>
            <a:rect l="l" t="t" r="r" b="b"/>
            <a:pathLst>
              <a:path h="228600">
                <a:moveTo>
                  <a:pt x="0" y="228175"/>
                </a:moveTo>
                <a:lnTo>
                  <a:pt x="0" y="0"/>
                </a:lnTo>
              </a:path>
            </a:pathLst>
          </a:custGeom>
          <a:ln w="8255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628210" y="3845934"/>
            <a:ext cx="0" cy="228600"/>
          </a:xfrm>
          <a:custGeom>
            <a:avLst/>
            <a:gdLst/>
            <a:ahLst/>
            <a:cxnLst/>
            <a:rect l="l" t="t" r="r" b="b"/>
            <a:pathLst>
              <a:path h="228600">
                <a:moveTo>
                  <a:pt x="0" y="228175"/>
                </a:moveTo>
                <a:lnTo>
                  <a:pt x="0" y="0"/>
                </a:lnTo>
              </a:path>
            </a:pathLst>
          </a:custGeom>
          <a:ln w="8255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9594654" y="2709204"/>
            <a:ext cx="0" cy="228600"/>
          </a:xfrm>
          <a:custGeom>
            <a:avLst/>
            <a:gdLst/>
            <a:ahLst/>
            <a:cxnLst/>
            <a:rect l="l" t="t" r="r" b="b"/>
            <a:pathLst>
              <a:path h="228600">
                <a:moveTo>
                  <a:pt x="0" y="228175"/>
                </a:moveTo>
                <a:lnTo>
                  <a:pt x="0" y="0"/>
                </a:lnTo>
              </a:path>
            </a:pathLst>
          </a:custGeom>
          <a:ln w="8255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9594654" y="3053995"/>
            <a:ext cx="0" cy="490855"/>
          </a:xfrm>
          <a:custGeom>
            <a:avLst/>
            <a:gdLst/>
            <a:ahLst/>
            <a:cxnLst/>
            <a:rect l="l" t="t" r="r" b="b"/>
            <a:pathLst>
              <a:path h="490854">
                <a:moveTo>
                  <a:pt x="0" y="490317"/>
                </a:moveTo>
                <a:lnTo>
                  <a:pt x="0" y="0"/>
                </a:lnTo>
              </a:path>
            </a:pathLst>
          </a:custGeom>
          <a:ln w="8255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9594654" y="3652347"/>
            <a:ext cx="0" cy="228600"/>
          </a:xfrm>
          <a:custGeom>
            <a:avLst/>
            <a:gdLst/>
            <a:ahLst/>
            <a:cxnLst/>
            <a:rect l="l" t="t" r="r" b="b"/>
            <a:pathLst>
              <a:path h="228600">
                <a:moveTo>
                  <a:pt x="0" y="228175"/>
                </a:moveTo>
                <a:lnTo>
                  <a:pt x="0" y="0"/>
                </a:lnTo>
              </a:path>
            </a:pathLst>
          </a:custGeom>
          <a:ln w="8255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9594654" y="4066226"/>
            <a:ext cx="0" cy="228600"/>
          </a:xfrm>
          <a:custGeom>
            <a:avLst/>
            <a:gdLst/>
            <a:ahLst/>
            <a:cxnLst/>
            <a:rect l="l" t="t" r="r" b="b"/>
            <a:pathLst>
              <a:path h="228600">
                <a:moveTo>
                  <a:pt x="0" y="228175"/>
                </a:moveTo>
                <a:lnTo>
                  <a:pt x="0" y="0"/>
                </a:lnTo>
              </a:path>
            </a:pathLst>
          </a:custGeom>
          <a:ln w="8255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36</a:t>
            </a:fld>
            <a:endParaRPr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910721" y="816249"/>
            <a:ext cx="23710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000000"/>
                </a:solidFill>
              </a:rPr>
              <a:t>SUMMA</a:t>
            </a:r>
            <a:r>
              <a:rPr sz="3600" spc="-135" dirty="0">
                <a:solidFill>
                  <a:srgbClr val="000000"/>
                </a:solidFill>
              </a:rPr>
              <a:t>R</a:t>
            </a:r>
            <a:r>
              <a:rPr sz="3600" dirty="0">
                <a:solidFill>
                  <a:srgbClr val="000000"/>
                </a:solidFill>
              </a:rPr>
              <a:t>Y</a:t>
            </a:r>
            <a:endParaRPr sz="3600"/>
          </a:p>
        </p:txBody>
      </p:sp>
      <p:sp>
        <p:nvSpPr>
          <p:cNvPr id="5" name="object 5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242570" marR="1139825" indent="-230504">
              <a:lnSpc>
                <a:spcPct val="136400"/>
              </a:lnSpc>
              <a:spcBef>
                <a:spcPts val="204"/>
              </a:spcBef>
            </a:pPr>
            <a:r>
              <a:rPr sz="2800" spc="-5" dirty="0"/>
              <a:t>Knowledge</a:t>
            </a:r>
            <a:r>
              <a:rPr sz="2800" spc="55" dirty="0"/>
              <a:t> </a:t>
            </a:r>
            <a:r>
              <a:rPr sz="2800" spc="-35" dirty="0"/>
              <a:t>Topics </a:t>
            </a:r>
            <a:r>
              <a:rPr sz="2800" spc="-30" dirty="0"/>
              <a:t> </a:t>
            </a:r>
            <a:r>
              <a:rPr spc="-5" dirty="0"/>
              <a:t>Signs</a:t>
            </a:r>
            <a:r>
              <a:rPr spc="-15" dirty="0"/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airway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obstruction </a:t>
            </a:r>
            <a:r>
              <a:rPr b="0" spc="-655" dirty="0">
                <a:latin typeface="Arial MT"/>
                <a:cs typeface="Arial MT"/>
              </a:rPr>
              <a:t> </a:t>
            </a:r>
            <a:r>
              <a:rPr spc="-5" dirty="0"/>
              <a:t>Considerations </a:t>
            </a:r>
            <a:r>
              <a:rPr b="0" spc="-5" dirty="0">
                <a:latin typeface="Arial MT"/>
                <a:cs typeface="Arial MT"/>
              </a:rPr>
              <a:t>for</a:t>
            </a:r>
            <a:endParaRPr sz="2800">
              <a:latin typeface="Arial MT"/>
              <a:cs typeface="Arial MT"/>
            </a:endParaRPr>
          </a:p>
          <a:p>
            <a:pPr marL="242570">
              <a:lnSpc>
                <a:spcPts val="2800"/>
              </a:lnSpc>
            </a:pPr>
            <a:r>
              <a:rPr b="0" dirty="0">
                <a:latin typeface="Arial MT"/>
                <a:cs typeface="Arial MT"/>
              </a:rPr>
              <a:t>spinal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immobilization</a:t>
            </a:r>
          </a:p>
          <a:p>
            <a:pPr marL="242570" marR="1275715">
              <a:lnSpc>
                <a:spcPts val="2800"/>
              </a:lnSpc>
              <a:spcBef>
                <a:spcPts val="1280"/>
              </a:spcBef>
            </a:pPr>
            <a:r>
              <a:rPr b="0" dirty="0">
                <a:latin typeface="Arial MT"/>
                <a:cs typeface="Arial MT"/>
              </a:rPr>
              <a:t>Progressive</a:t>
            </a:r>
            <a:r>
              <a:rPr b="0" spc="-30" dirty="0">
                <a:latin typeface="Arial MT"/>
                <a:cs typeface="Arial MT"/>
              </a:rPr>
              <a:t> </a:t>
            </a:r>
            <a:r>
              <a:rPr spc="-5" dirty="0"/>
              <a:t>strategies</a:t>
            </a:r>
            <a:r>
              <a:rPr spc="-30" dirty="0"/>
              <a:t> </a:t>
            </a:r>
            <a:r>
              <a:rPr b="0" spc="-5" dirty="0">
                <a:latin typeface="Arial MT"/>
                <a:cs typeface="Arial MT"/>
              </a:rPr>
              <a:t>for </a:t>
            </a:r>
            <a:r>
              <a:rPr b="0" spc="-65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airway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management</a:t>
            </a:r>
          </a:p>
          <a:p>
            <a:pPr marL="242570" marR="5080">
              <a:lnSpc>
                <a:spcPts val="4000"/>
              </a:lnSpc>
              <a:spcBef>
                <a:spcPts val="40"/>
              </a:spcBef>
            </a:pPr>
            <a:r>
              <a:rPr spc="-5" dirty="0"/>
              <a:t>Indications</a:t>
            </a:r>
            <a:r>
              <a:rPr spc="-20" dirty="0"/>
              <a:t> </a:t>
            </a:r>
            <a:r>
              <a:rPr b="0" spc="-5" dirty="0">
                <a:latin typeface="Arial MT"/>
                <a:cs typeface="Arial MT"/>
              </a:rPr>
              <a:t>for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an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advanced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airway </a:t>
            </a:r>
            <a:r>
              <a:rPr b="0" spc="-655" dirty="0">
                <a:latin typeface="Arial MT"/>
                <a:cs typeface="Arial MT"/>
              </a:rPr>
              <a:t> </a:t>
            </a:r>
            <a:r>
              <a:rPr spc="-5" dirty="0"/>
              <a:t>Considerations </a:t>
            </a:r>
            <a:r>
              <a:rPr b="0" spc="-5" dirty="0">
                <a:latin typeface="Arial MT"/>
                <a:cs typeface="Arial MT"/>
              </a:rPr>
              <a:t>for </a:t>
            </a:r>
            <a:r>
              <a:rPr b="0" dirty="0">
                <a:latin typeface="Arial MT"/>
                <a:cs typeface="Arial MT"/>
              </a:rPr>
              <a:t>using oxygen 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Importance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pulse</a:t>
            </a:r>
            <a:r>
              <a:rPr b="0" spc="-5" dirty="0">
                <a:latin typeface="Arial MT"/>
                <a:cs typeface="Arial MT"/>
              </a:rPr>
              <a:t> oximetry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1809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25"/>
              </a:spcBef>
            </a:pPr>
            <a:r>
              <a:rPr spc="-5" dirty="0"/>
              <a:t>Skills</a:t>
            </a:r>
            <a:r>
              <a:rPr spc="-20" dirty="0"/>
              <a:t> </a:t>
            </a:r>
            <a:r>
              <a:rPr spc="-5" dirty="0"/>
              <a:t>and</a:t>
            </a:r>
            <a:r>
              <a:rPr spc="-120" dirty="0"/>
              <a:t> </a:t>
            </a:r>
            <a:r>
              <a:rPr spc="-5" dirty="0"/>
              <a:t>Abilities</a:t>
            </a:r>
          </a:p>
          <a:p>
            <a:pPr marL="242570">
              <a:lnSpc>
                <a:spcPts val="2865"/>
              </a:lnSpc>
              <a:spcBef>
                <a:spcPts val="1140"/>
              </a:spcBef>
            </a:pPr>
            <a:r>
              <a:rPr sz="2400" b="0" dirty="0">
                <a:latin typeface="Arial MT"/>
                <a:cs typeface="Arial MT"/>
              </a:rPr>
              <a:t>Airway</a:t>
            </a:r>
            <a:r>
              <a:rPr sz="2400" b="0" spc="-55" dirty="0">
                <a:latin typeface="Arial MT"/>
                <a:cs typeface="Arial MT"/>
              </a:rPr>
              <a:t> </a:t>
            </a:r>
            <a:r>
              <a:rPr sz="2400" b="0" dirty="0">
                <a:latin typeface="Arial MT"/>
                <a:cs typeface="Arial MT"/>
              </a:rPr>
              <a:t>maneuvers</a:t>
            </a:r>
            <a:endParaRPr sz="2400">
              <a:latin typeface="Arial MT"/>
              <a:cs typeface="Arial MT"/>
            </a:endParaRPr>
          </a:p>
          <a:p>
            <a:pPr marL="242570">
              <a:lnSpc>
                <a:spcPts val="2145"/>
              </a:lnSpc>
            </a:pPr>
            <a:r>
              <a:rPr sz="1800" b="0" spc="-5" dirty="0">
                <a:latin typeface="Arial MT"/>
                <a:cs typeface="Arial MT"/>
              </a:rPr>
              <a:t>(head-tilt/chin-lift</a:t>
            </a:r>
            <a:r>
              <a:rPr sz="1800" b="0" spc="5" dirty="0">
                <a:latin typeface="Arial MT"/>
                <a:cs typeface="Arial MT"/>
              </a:rPr>
              <a:t> </a:t>
            </a:r>
            <a:r>
              <a:rPr sz="1800" b="0" dirty="0">
                <a:latin typeface="Arial MT"/>
                <a:cs typeface="Arial MT"/>
              </a:rPr>
              <a:t>or</a:t>
            </a:r>
            <a:r>
              <a:rPr sz="1800" b="0" spc="10" dirty="0">
                <a:latin typeface="Arial MT"/>
                <a:cs typeface="Arial MT"/>
              </a:rPr>
              <a:t> </a:t>
            </a:r>
            <a:r>
              <a:rPr sz="1800" b="0" spc="-5" dirty="0">
                <a:latin typeface="Arial MT"/>
                <a:cs typeface="Arial MT"/>
              </a:rPr>
              <a:t>jaw-thrust</a:t>
            </a:r>
            <a:r>
              <a:rPr sz="1800" b="0" spc="5" dirty="0">
                <a:latin typeface="Arial MT"/>
                <a:cs typeface="Arial MT"/>
              </a:rPr>
              <a:t> </a:t>
            </a:r>
            <a:r>
              <a:rPr sz="1800" b="0" spc="-5" dirty="0">
                <a:latin typeface="Arial MT"/>
                <a:cs typeface="Arial MT"/>
              </a:rPr>
              <a:t>method)</a:t>
            </a:r>
            <a:endParaRPr sz="1800">
              <a:latin typeface="Arial MT"/>
              <a:cs typeface="Arial MT"/>
            </a:endParaRPr>
          </a:p>
          <a:p>
            <a:pPr marL="242570" marR="5080">
              <a:lnSpc>
                <a:spcPts val="4000"/>
              </a:lnSpc>
              <a:spcBef>
                <a:spcPts val="290"/>
              </a:spcBef>
            </a:pPr>
            <a:r>
              <a:rPr sz="2400" b="0" dirty="0">
                <a:latin typeface="Arial MT"/>
                <a:cs typeface="Arial MT"/>
              </a:rPr>
              <a:t>Recovery</a:t>
            </a:r>
            <a:r>
              <a:rPr sz="2400" b="0" spc="665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position </a:t>
            </a:r>
            <a:r>
              <a:rPr sz="2400" b="0" dirty="0">
                <a:latin typeface="Arial MT"/>
                <a:cs typeface="Arial MT"/>
              </a:rPr>
              <a:t> Nasopharyngeal airway </a:t>
            </a:r>
            <a:r>
              <a:rPr sz="2400" b="0" spc="-5" dirty="0">
                <a:latin typeface="Arial MT"/>
                <a:cs typeface="Arial MT"/>
              </a:rPr>
              <a:t>insertion </a:t>
            </a:r>
            <a:r>
              <a:rPr sz="2400" b="0" dirty="0">
                <a:latin typeface="Arial MT"/>
                <a:cs typeface="Arial MT"/>
              </a:rPr>
              <a:t> Manual</a:t>
            </a:r>
            <a:r>
              <a:rPr sz="2400" b="0" spc="-20" dirty="0">
                <a:latin typeface="Arial MT"/>
                <a:cs typeface="Arial MT"/>
              </a:rPr>
              <a:t> </a:t>
            </a:r>
            <a:r>
              <a:rPr sz="2400" b="0" dirty="0">
                <a:latin typeface="Arial MT"/>
                <a:cs typeface="Arial MT"/>
              </a:rPr>
              <a:t>and</a:t>
            </a:r>
            <a:r>
              <a:rPr sz="2400" b="0" spc="-20" dirty="0">
                <a:latin typeface="Arial MT"/>
                <a:cs typeface="Arial MT"/>
              </a:rPr>
              <a:t> </a:t>
            </a:r>
            <a:r>
              <a:rPr sz="2400" b="0" dirty="0">
                <a:latin typeface="Arial MT"/>
                <a:cs typeface="Arial MT"/>
              </a:rPr>
              <a:t>mechanical</a:t>
            </a:r>
            <a:r>
              <a:rPr sz="2400" b="0" spc="-15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suctioning </a:t>
            </a:r>
            <a:r>
              <a:rPr sz="2400" b="0" spc="-655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Extraglottic </a:t>
            </a:r>
            <a:r>
              <a:rPr sz="2400" b="0" dirty="0">
                <a:latin typeface="Arial MT"/>
                <a:cs typeface="Arial MT"/>
              </a:rPr>
              <a:t>airway </a:t>
            </a:r>
            <a:r>
              <a:rPr sz="2400" b="0" spc="-5" dirty="0">
                <a:latin typeface="Arial MT"/>
                <a:cs typeface="Arial MT"/>
              </a:rPr>
              <a:t>insertion </a:t>
            </a:r>
            <a:r>
              <a:rPr sz="2400" b="0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Cricothyroidotomy</a:t>
            </a:r>
            <a:endParaRPr sz="2400">
              <a:latin typeface="Arial MT"/>
              <a:cs typeface="Arial MT"/>
            </a:endParaRPr>
          </a:p>
          <a:p>
            <a:pPr marL="242570">
              <a:lnSpc>
                <a:spcPct val="100000"/>
              </a:lnSpc>
              <a:spcBef>
                <a:spcPts val="800"/>
              </a:spcBef>
            </a:pPr>
            <a:r>
              <a:rPr sz="2400" b="0" dirty="0">
                <a:latin typeface="Arial MT"/>
                <a:cs typeface="Arial MT"/>
              </a:rPr>
              <a:t>Bag</a:t>
            </a:r>
            <a:r>
              <a:rPr sz="2400" b="0" spc="-15" dirty="0">
                <a:latin typeface="Arial MT"/>
                <a:cs typeface="Arial MT"/>
              </a:rPr>
              <a:t> </a:t>
            </a:r>
            <a:r>
              <a:rPr sz="2400" b="0" dirty="0">
                <a:latin typeface="Arial MT"/>
                <a:cs typeface="Arial MT"/>
              </a:rPr>
              <a:t>valve</a:t>
            </a:r>
            <a:r>
              <a:rPr sz="2400" b="0" spc="-15" dirty="0">
                <a:latin typeface="Arial MT"/>
                <a:cs typeface="Arial MT"/>
              </a:rPr>
              <a:t> </a:t>
            </a:r>
            <a:r>
              <a:rPr sz="2400" b="0" dirty="0">
                <a:latin typeface="Arial MT"/>
                <a:cs typeface="Arial MT"/>
              </a:rPr>
              <a:t>mask</a:t>
            </a:r>
            <a:r>
              <a:rPr sz="2400" b="0" spc="-15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ventilation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39890" y="2250105"/>
            <a:ext cx="114300" cy="334010"/>
          </a:xfrm>
          <a:custGeom>
            <a:avLst/>
            <a:gdLst/>
            <a:ahLst/>
            <a:cxnLst/>
            <a:rect l="l" t="t" r="r" b="b"/>
            <a:pathLst>
              <a:path w="114300" h="334010">
                <a:moveTo>
                  <a:pt x="0" y="333437"/>
                </a:moveTo>
                <a:lnTo>
                  <a:pt x="0" y="0"/>
                </a:lnTo>
                <a:lnTo>
                  <a:pt x="114300" y="0"/>
                </a:lnTo>
                <a:lnTo>
                  <a:pt x="114300" y="333437"/>
                </a:lnTo>
                <a:lnTo>
                  <a:pt x="0" y="333437"/>
                </a:lnTo>
                <a:close/>
              </a:path>
            </a:pathLst>
          </a:custGeom>
          <a:solidFill>
            <a:srgbClr val="9521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39890" y="2794390"/>
            <a:ext cx="114300" cy="616585"/>
          </a:xfrm>
          <a:custGeom>
            <a:avLst/>
            <a:gdLst/>
            <a:ahLst/>
            <a:cxnLst/>
            <a:rect l="l" t="t" r="r" b="b"/>
            <a:pathLst>
              <a:path w="114300" h="616585">
                <a:moveTo>
                  <a:pt x="0" y="6164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616466"/>
                </a:lnTo>
                <a:lnTo>
                  <a:pt x="0" y="616466"/>
                </a:lnTo>
                <a:close/>
              </a:path>
            </a:pathLst>
          </a:custGeom>
          <a:solidFill>
            <a:srgbClr val="9521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39890" y="5058618"/>
            <a:ext cx="114300" cy="334010"/>
          </a:xfrm>
          <a:custGeom>
            <a:avLst/>
            <a:gdLst/>
            <a:ahLst/>
            <a:cxnLst/>
            <a:rect l="l" t="t" r="r" b="b"/>
            <a:pathLst>
              <a:path w="114300" h="334010">
                <a:moveTo>
                  <a:pt x="0" y="333437"/>
                </a:moveTo>
                <a:lnTo>
                  <a:pt x="0" y="0"/>
                </a:lnTo>
                <a:lnTo>
                  <a:pt x="114300" y="0"/>
                </a:lnTo>
                <a:lnTo>
                  <a:pt x="114300" y="333437"/>
                </a:lnTo>
                <a:lnTo>
                  <a:pt x="0" y="333437"/>
                </a:lnTo>
                <a:close/>
              </a:path>
            </a:pathLst>
          </a:custGeom>
          <a:solidFill>
            <a:srgbClr val="9521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39890" y="3650900"/>
            <a:ext cx="114300" cy="616585"/>
          </a:xfrm>
          <a:custGeom>
            <a:avLst/>
            <a:gdLst/>
            <a:ahLst/>
            <a:cxnLst/>
            <a:rect l="l" t="t" r="r" b="b"/>
            <a:pathLst>
              <a:path w="114300" h="616585">
                <a:moveTo>
                  <a:pt x="0" y="6164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616466"/>
                </a:lnTo>
                <a:lnTo>
                  <a:pt x="0" y="616466"/>
                </a:lnTo>
                <a:close/>
              </a:path>
            </a:pathLst>
          </a:custGeom>
          <a:solidFill>
            <a:srgbClr val="9521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39890" y="4543361"/>
            <a:ext cx="114300" cy="334010"/>
          </a:xfrm>
          <a:custGeom>
            <a:avLst/>
            <a:gdLst/>
            <a:ahLst/>
            <a:cxnLst/>
            <a:rect l="l" t="t" r="r" b="b"/>
            <a:pathLst>
              <a:path w="114300" h="334010">
                <a:moveTo>
                  <a:pt x="0" y="333437"/>
                </a:moveTo>
                <a:lnTo>
                  <a:pt x="0" y="0"/>
                </a:lnTo>
                <a:lnTo>
                  <a:pt x="114300" y="0"/>
                </a:lnTo>
                <a:lnTo>
                  <a:pt x="114300" y="333437"/>
                </a:lnTo>
                <a:lnTo>
                  <a:pt x="0" y="333437"/>
                </a:lnTo>
                <a:close/>
              </a:path>
            </a:pathLst>
          </a:custGeom>
          <a:solidFill>
            <a:srgbClr val="9521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39890" y="5523076"/>
            <a:ext cx="114300" cy="334010"/>
          </a:xfrm>
          <a:custGeom>
            <a:avLst/>
            <a:gdLst/>
            <a:ahLst/>
            <a:cxnLst/>
            <a:rect l="l" t="t" r="r" b="b"/>
            <a:pathLst>
              <a:path w="114300" h="334010">
                <a:moveTo>
                  <a:pt x="0" y="333437"/>
                </a:moveTo>
                <a:lnTo>
                  <a:pt x="0" y="0"/>
                </a:lnTo>
                <a:lnTo>
                  <a:pt x="114300" y="0"/>
                </a:lnTo>
                <a:lnTo>
                  <a:pt x="114300" y="333437"/>
                </a:lnTo>
                <a:lnTo>
                  <a:pt x="0" y="333437"/>
                </a:lnTo>
                <a:close/>
              </a:path>
            </a:pathLst>
          </a:custGeom>
          <a:solidFill>
            <a:srgbClr val="9521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456860" y="3038256"/>
            <a:ext cx="0" cy="334010"/>
          </a:xfrm>
          <a:custGeom>
            <a:avLst/>
            <a:gdLst/>
            <a:ahLst/>
            <a:cxnLst/>
            <a:rect l="l" t="t" r="r" b="b"/>
            <a:pathLst>
              <a:path h="334010">
                <a:moveTo>
                  <a:pt x="0" y="333437"/>
                </a:moveTo>
                <a:lnTo>
                  <a:pt x="0" y="0"/>
                </a:lnTo>
              </a:path>
            </a:pathLst>
          </a:custGeom>
          <a:ln w="1143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456860" y="2275309"/>
            <a:ext cx="0" cy="616585"/>
          </a:xfrm>
          <a:custGeom>
            <a:avLst/>
            <a:gdLst/>
            <a:ahLst/>
            <a:cxnLst/>
            <a:rect l="l" t="t" r="r" b="b"/>
            <a:pathLst>
              <a:path h="616585">
                <a:moveTo>
                  <a:pt x="0" y="616466"/>
                </a:moveTo>
                <a:lnTo>
                  <a:pt x="0" y="0"/>
                </a:lnTo>
              </a:path>
            </a:pathLst>
          </a:custGeom>
          <a:ln w="1143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456860" y="5091471"/>
            <a:ext cx="0" cy="334010"/>
          </a:xfrm>
          <a:custGeom>
            <a:avLst/>
            <a:gdLst/>
            <a:ahLst/>
            <a:cxnLst/>
            <a:rect l="l" t="t" r="r" b="b"/>
            <a:pathLst>
              <a:path h="334010">
                <a:moveTo>
                  <a:pt x="0" y="333437"/>
                </a:moveTo>
                <a:lnTo>
                  <a:pt x="0" y="0"/>
                </a:lnTo>
              </a:path>
            </a:pathLst>
          </a:custGeom>
          <a:ln w="1143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456860" y="4590727"/>
            <a:ext cx="0" cy="334010"/>
          </a:xfrm>
          <a:custGeom>
            <a:avLst/>
            <a:gdLst/>
            <a:ahLst/>
            <a:cxnLst/>
            <a:rect l="l" t="t" r="r" b="b"/>
            <a:pathLst>
              <a:path h="334010">
                <a:moveTo>
                  <a:pt x="0" y="333437"/>
                </a:moveTo>
                <a:lnTo>
                  <a:pt x="0" y="0"/>
                </a:lnTo>
              </a:path>
            </a:pathLst>
          </a:custGeom>
          <a:ln w="1143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456860" y="5635757"/>
            <a:ext cx="0" cy="334010"/>
          </a:xfrm>
          <a:custGeom>
            <a:avLst/>
            <a:gdLst/>
            <a:ahLst/>
            <a:cxnLst/>
            <a:rect l="l" t="t" r="r" b="b"/>
            <a:pathLst>
              <a:path h="334010">
                <a:moveTo>
                  <a:pt x="0" y="333437"/>
                </a:moveTo>
                <a:lnTo>
                  <a:pt x="0" y="0"/>
                </a:lnTo>
              </a:path>
            </a:pathLst>
          </a:custGeom>
          <a:ln w="1143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456860" y="3546257"/>
            <a:ext cx="0" cy="334010"/>
          </a:xfrm>
          <a:custGeom>
            <a:avLst/>
            <a:gdLst/>
            <a:ahLst/>
            <a:cxnLst/>
            <a:rect l="l" t="t" r="r" b="b"/>
            <a:pathLst>
              <a:path h="334010">
                <a:moveTo>
                  <a:pt x="0" y="333437"/>
                </a:moveTo>
                <a:lnTo>
                  <a:pt x="0" y="0"/>
                </a:lnTo>
              </a:path>
            </a:pathLst>
          </a:custGeom>
          <a:ln w="1143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456860" y="4057104"/>
            <a:ext cx="0" cy="334010"/>
          </a:xfrm>
          <a:custGeom>
            <a:avLst/>
            <a:gdLst/>
            <a:ahLst/>
            <a:cxnLst/>
            <a:rect l="l" t="t" r="r" b="b"/>
            <a:pathLst>
              <a:path h="334010">
                <a:moveTo>
                  <a:pt x="0" y="333437"/>
                </a:moveTo>
                <a:lnTo>
                  <a:pt x="0" y="0"/>
                </a:lnTo>
              </a:path>
            </a:pathLst>
          </a:custGeom>
          <a:ln w="11430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37</a:t>
            </a:fld>
            <a:endParaRPr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6857999"/>
                </a:moveTo>
                <a:lnTo>
                  <a:pt x="12191999" y="6857999"/>
                </a:lnTo>
                <a:lnTo>
                  <a:pt x="12192000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616667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616667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616667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646387" y="975784"/>
            <a:ext cx="4979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CHECK</a:t>
            </a:r>
            <a:r>
              <a:rPr sz="3600" spc="-35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ON</a:t>
            </a:r>
            <a:r>
              <a:rPr sz="3600" spc="-30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LEARNING</a:t>
            </a:r>
            <a:endParaRPr sz="3600"/>
          </a:p>
        </p:txBody>
      </p:sp>
      <p:sp>
        <p:nvSpPr>
          <p:cNvPr id="7" name="object 7"/>
          <p:cNvSpPr txBox="1"/>
          <p:nvPr/>
        </p:nvSpPr>
        <p:spPr>
          <a:xfrm>
            <a:off x="3035338" y="1676136"/>
            <a:ext cx="7793990" cy="4452620"/>
          </a:xfrm>
          <a:prstGeom prst="rect">
            <a:avLst/>
          </a:prstGeom>
        </p:spPr>
        <p:txBody>
          <a:bodyPr vert="horz" wrap="square" lIns="0" tIns="2393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85"/>
              </a:spcBef>
            </a:pP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What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are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the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 signs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an airway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obstruction?</a:t>
            </a:r>
            <a:endParaRPr sz="2800">
              <a:latin typeface="Arial MT"/>
              <a:cs typeface="Arial MT"/>
            </a:endParaRPr>
          </a:p>
          <a:p>
            <a:pPr marL="12700" marR="5080">
              <a:lnSpc>
                <a:spcPts val="3040"/>
              </a:lnSpc>
              <a:spcBef>
                <a:spcPts val="2150"/>
              </a:spcBef>
            </a:pP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What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is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the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best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position for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a conscious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casualty </a:t>
            </a:r>
            <a:r>
              <a:rPr sz="2800" spc="-7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that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breathing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 on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their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own?</a:t>
            </a:r>
            <a:endParaRPr sz="2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739"/>
              </a:spcBef>
            </a:pP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When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would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you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use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an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extraglottic</a:t>
            </a:r>
            <a:r>
              <a:rPr sz="2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airway?</a:t>
            </a:r>
            <a:endParaRPr sz="2800">
              <a:latin typeface="Arial MT"/>
              <a:cs typeface="Arial MT"/>
            </a:endParaRPr>
          </a:p>
          <a:p>
            <a:pPr marL="12700" marR="796290">
              <a:lnSpc>
                <a:spcPts val="3040"/>
              </a:lnSpc>
              <a:spcBef>
                <a:spcPts val="2155"/>
              </a:spcBef>
            </a:pP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What</a:t>
            </a:r>
            <a:r>
              <a:rPr sz="2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are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common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errors</a:t>
            </a:r>
            <a:r>
              <a:rPr sz="2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when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performing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a </a:t>
            </a:r>
            <a:r>
              <a:rPr sz="2800" spc="-7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cricothyroidotomy?</a:t>
            </a:r>
            <a:endParaRPr sz="2800">
              <a:latin typeface="Arial MT"/>
              <a:cs typeface="Arial MT"/>
            </a:endParaRPr>
          </a:p>
          <a:p>
            <a:pPr marL="12700" marR="782320">
              <a:lnSpc>
                <a:spcPts val="3040"/>
              </a:lnSpc>
              <a:spcBef>
                <a:spcPts val="2110"/>
              </a:spcBef>
            </a:pP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What condition warrants oxygenation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in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TFC </a:t>
            </a:r>
            <a:r>
              <a:rPr sz="2800" spc="-7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according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 to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28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TCCC</a:t>
            </a:r>
            <a:r>
              <a:rPr sz="28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Arial MT"/>
                <a:cs typeface="Arial MT"/>
              </a:rPr>
              <a:t>Guidelines?</a:t>
            </a:r>
            <a:endParaRPr sz="2800">
              <a:latin typeface="Arial MT"/>
              <a:cs typeface="Arial MT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32149" y="1826681"/>
            <a:ext cx="603816" cy="63605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32149" y="2597872"/>
            <a:ext cx="603816" cy="63605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32149" y="3569477"/>
            <a:ext cx="603816" cy="63605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32149" y="4337582"/>
            <a:ext cx="603816" cy="63605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25525" y="5370583"/>
            <a:ext cx="603816" cy="636059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38</a:t>
            </a:fld>
            <a:endParaRPr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7:</a:t>
            </a:r>
            <a:r>
              <a:rPr spc="-80" dirty="0"/>
              <a:t> </a:t>
            </a:r>
            <a:r>
              <a:rPr spc="-5" dirty="0"/>
              <a:t>Airway Management</a:t>
            </a:r>
            <a:r>
              <a:rPr spc="-10" dirty="0"/>
              <a:t> </a:t>
            </a:r>
            <a:r>
              <a:rPr spc="-5" dirty="0"/>
              <a:t>in</a:t>
            </a:r>
            <a:r>
              <a:rPr spc="-10" dirty="0"/>
              <a:t> </a:t>
            </a:r>
            <a:r>
              <a:rPr spc="-5" dirty="0"/>
              <a:t>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703226" y="2865151"/>
            <a:ext cx="6785609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dirty="0">
                <a:solidFill>
                  <a:srgbClr val="FFFFFF"/>
                </a:solidFill>
                <a:latin typeface="Arial"/>
                <a:cs typeface="Arial"/>
              </a:rPr>
              <a:t>ANY</a:t>
            </a:r>
            <a:r>
              <a:rPr sz="6000" b="1" spc="-1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0" b="1" spc="-5" dirty="0">
                <a:solidFill>
                  <a:srgbClr val="FFFFFF"/>
                </a:solidFill>
                <a:latin typeface="Arial"/>
                <a:cs typeface="Arial"/>
              </a:rPr>
              <a:t>QUESTIONS?</a:t>
            </a:r>
            <a:endParaRPr sz="6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96314" y="1441706"/>
            <a:ext cx="1497388" cy="14351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8824" y="1490729"/>
            <a:ext cx="2625206" cy="23569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223723" y="4348005"/>
            <a:ext cx="2514600" cy="1816100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39</a:t>
            </a:fld>
            <a:endParaRPr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01765" y="284892"/>
            <a:ext cx="45885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7:</a:t>
            </a:r>
            <a:r>
              <a:rPr sz="2000" b="1" spc="-8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Airway Management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68675" y="1413868"/>
            <a:ext cx="6021705" cy="4848860"/>
            <a:chOff x="168675" y="1413868"/>
            <a:chExt cx="6021705" cy="484886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8675" y="1413868"/>
              <a:ext cx="6021545" cy="4848521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3689549" y="4778405"/>
              <a:ext cx="969010" cy="305435"/>
            </a:xfrm>
            <a:custGeom>
              <a:avLst/>
              <a:gdLst/>
              <a:ahLst/>
              <a:cxnLst/>
              <a:rect l="l" t="t" r="r" b="b"/>
              <a:pathLst>
                <a:path w="969010" h="305435">
                  <a:moveTo>
                    <a:pt x="16690" y="0"/>
                  </a:moveTo>
                  <a:lnTo>
                    <a:pt x="0" y="238686"/>
                  </a:lnTo>
                  <a:lnTo>
                    <a:pt x="951788" y="305241"/>
                  </a:lnTo>
                  <a:lnTo>
                    <a:pt x="968479" y="66554"/>
                  </a:lnTo>
                  <a:lnTo>
                    <a:pt x="1669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520939" y="691018"/>
            <a:ext cx="3150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REFERENCES</a:t>
            </a:r>
            <a:endParaRPr sz="3600"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40</a:t>
            </a:fld>
            <a:endParaRPr dirty="0"/>
          </a:p>
        </p:txBody>
      </p:sp>
      <p:sp>
        <p:nvSpPr>
          <p:cNvPr id="8" name="object 8"/>
          <p:cNvSpPr txBox="1"/>
          <p:nvPr/>
        </p:nvSpPr>
        <p:spPr>
          <a:xfrm>
            <a:off x="6364744" y="1535829"/>
            <a:ext cx="4874895" cy="3131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70"/>
              </a:lnSpc>
              <a:spcBef>
                <a:spcPts val="100"/>
              </a:spcBef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TCCC:</a:t>
            </a:r>
            <a:r>
              <a:rPr sz="2100" b="1" spc="-3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Guidelines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187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3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JTS/CoTCCC</a:t>
            </a:r>
            <a:endParaRPr sz="1600">
              <a:latin typeface="Arial MT"/>
              <a:cs typeface="Arial MT"/>
            </a:endParaRPr>
          </a:p>
          <a:p>
            <a:pPr marL="12700" marR="1524635">
              <a:lnSpc>
                <a:spcPts val="1600"/>
              </a:lnSpc>
              <a:spcBef>
                <a:spcPts val="805"/>
              </a:spcBef>
            </a:pP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Updated regularly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– latest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edition dated </a:t>
            </a:r>
            <a:r>
              <a:rPr sz="1400" b="1" spc="-37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5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 November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 2020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600"/>
              </a:lnSpc>
            </a:pP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These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guidelines are the result of decisions made by the </a:t>
            </a:r>
            <a:r>
              <a:rPr sz="14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Committee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on</a:t>
            </a:r>
            <a:r>
              <a:rPr sz="1400" spc="-4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25" dirty="0">
                <a:solidFill>
                  <a:srgbClr val="2E3334"/>
                </a:solidFill>
                <a:latin typeface="Arial MT"/>
                <a:cs typeface="Arial MT"/>
              </a:rPr>
              <a:t>Tactical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Combat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Casualty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Care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as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they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explore </a:t>
            </a:r>
            <a:r>
              <a:rPr sz="1400" spc="-37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evidence-based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research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regarding best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practices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5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350">
              <a:latin typeface="Arial MT"/>
              <a:cs typeface="Arial MT"/>
            </a:endParaRPr>
          </a:p>
          <a:p>
            <a:pPr marL="12700">
              <a:lnSpc>
                <a:spcPts val="2470"/>
              </a:lnSpc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PHTLS: Military Edition, Chapter </a:t>
            </a:r>
            <a:r>
              <a:rPr sz="2100" b="1" dirty="0">
                <a:solidFill>
                  <a:srgbClr val="2E3334"/>
                </a:solidFill>
                <a:latin typeface="Arial"/>
                <a:cs typeface="Arial"/>
              </a:rPr>
              <a:t>25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183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5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NAEMT</a:t>
            </a:r>
            <a:endParaRPr sz="1600">
              <a:latin typeface="Arial MT"/>
              <a:cs typeface="Arial MT"/>
            </a:endParaRPr>
          </a:p>
          <a:p>
            <a:pPr marL="12700" marR="1658620">
              <a:lnSpc>
                <a:spcPts val="1800"/>
              </a:lnSpc>
              <a:spcBef>
                <a:spcPts val="120"/>
              </a:spcBef>
            </a:pP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Prehospital</a:t>
            </a:r>
            <a:r>
              <a:rPr sz="1600" b="1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20" dirty="0">
                <a:solidFill>
                  <a:srgbClr val="2E3334"/>
                </a:solidFill>
                <a:latin typeface="Arial"/>
                <a:cs typeface="Arial"/>
              </a:rPr>
              <a:t>Trauma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 Life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Support, </a:t>
            </a:r>
            <a:r>
              <a:rPr sz="1600" b="1" spc="-43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Military Ninth Edition</a:t>
            </a:r>
            <a:endParaRPr sz="16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 rot="180000">
            <a:off x="3839241" y="4857065"/>
            <a:ext cx="670045" cy="139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00"/>
              </a:lnSpc>
            </a:pPr>
            <a:r>
              <a:rPr sz="1650" b="1" spc="-37" baseline="505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650" b="1" spc="-37" baseline="252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650" b="1" baseline="2525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1650" b="1" spc="-37" baseline="2525" dirty="0">
                <a:solidFill>
                  <a:srgbClr val="FFFFFF"/>
                </a:solidFill>
                <a:latin typeface="Arial"/>
                <a:cs typeface="Arial"/>
              </a:rPr>
              <a:t> 2</a:t>
            </a:r>
            <a:r>
              <a:rPr sz="1100" b="1" spc="-25" dirty="0">
                <a:solidFill>
                  <a:srgbClr val="FFFFFF"/>
                </a:solidFill>
                <a:latin typeface="Arial"/>
                <a:cs typeface="Arial"/>
              </a:rPr>
              <a:t>02</a:t>
            </a:r>
            <a:r>
              <a:rPr sz="1100" b="1" dirty="0">
                <a:solidFill>
                  <a:srgbClr val="FFFFFF"/>
                </a:solidFill>
                <a:latin typeface="Arial"/>
                <a:cs typeface="Arial"/>
              </a:rPr>
              <a:t>0</a:t>
            </a:r>
            <a:endParaRPr sz="1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</TotalTime>
  <Words>2270</Words>
  <Application>Microsoft Office PowerPoint</Application>
  <PresentationFormat>Widescreen</PresentationFormat>
  <Paragraphs>387</Paragraphs>
  <Slides>40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Arial</vt:lpstr>
      <vt:lpstr>Arial Black</vt:lpstr>
      <vt:lpstr>Arial MT</vt:lpstr>
      <vt:lpstr>Calibri</vt:lpstr>
      <vt:lpstr>Office Theme</vt:lpstr>
      <vt:lpstr>TACTICAL COMBAT  CASUALTY CARE COURSE</vt:lpstr>
      <vt:lpstr>Module 7: Airway Management in TFC</vt:lpstr>
      <vt:lpstr>Module 7: Airway Management in TFC</vt:lpstr>
      <vt:lpstr>MARCH PAWS</vt:lpstr>
      <vt:lpstr>PowerPoint Presentation</vt:lpstr>
      <vt:lpstr>AIRWAY MANAGEMENT INTRODUCTION</vt:lpstr>
      <vt:lpstr>Module 7: Airway Management in TFC</vt:lpstr>
      <vt:lpstr>SPINAL IMMOBILIZATION  CONSIDERATIONS IN TFC</vt:lpstr>
      <vt:lpstr>Module 7: Airway Management in TFC</vt:lpstr>
      <vt:lpstr>LIMITATIONS OF  AIRWAY MANAGEMENT IN TFC</vt:lpstr>
      <vt:lpstr>Module 7: Airway Management in TFC</vt:lpstr>
      <vt:lpstr>Module 7: Airway Management in TFC</vt:lpstr>
      <vt:lpstr>PowerPoint Presentation</vt:lpstr>
      <vt:lpstr>AIRWAY MANEUVERS</vt:lpstr>
      <vt:lpstr>PowerPoint Presentation</vt:lpstr>
      <vt:lpstr>PowerPoint Presentation</vt:lpstr>
      <vt:lpstr>NASOPHARYNGEAL AIRWAYS</vt:lpstr>
      <vt:lpstr>PowerPoint Presentation</vt:lpstr>
      <vt:lpstr>PowerPoint Presentation</vt:lpstr>
      <vt:lpstr>PowerPoint Presentation</vt:lpstr>
      <vt:lpstr>PowerPoint Presentation</vt:lpstr>
      <vt:lpstr>SKILL STATION Airway Maneuvers and Suctioning</vt:lpstr>
      <vt:lpstr>EXTRAGLOTTIC AIRWAYS</vt:lpstr>
      <vt:lpstr>PowerPoint Presentation</vt:lpstr>
      <vt:lpstr>PowerPoint Presentation</vt:lpstr>
      <vt:lpstr>Module 7: Airway Management in TFC</vt:lpstr>
      <vt:lpstr>Module 7: Airway Management in TFC</vt:lpstr>
      <vt:lpstr>LIDOCAINE USAGE IN FIELD CRICOTHYROIDOTOMIES</vt:lpstr>
      <vt:lpstr>PowerPoint Presentation</vt:lpstr>
      <vt:lpstr>PowerPoint Presentation</vt:lpstr>
      <vt:lpstr>PowerPoint Presentation</vt:lpstr>
      <vt:lpstr>BAG VALVE MASK  (BVM) CONSIDERATIONS</vt:lpstr>
      <vt:lpstr>PowerPoint Presentation</vt:lpstr>
      <vt:lpstr>SKILL STATION</vt:lpstr>
      <vt:lpstr>OXYGEN ADMINISTRATION IN TFC  CONSIDERATIONS</vt:lpstr>
      <vt:lpstr>PULSE OXIMETRY MONITORING</vt:lpstr>
      <vt:lpstr>SUMMARY</vt:lpstr>
      <vt:lpstr>CHECK ON LEARNING</vt:lpstr>
      <vt:lpstr>Module 7: Airway Management in TFC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CMC Mod 07 Airway Management in TFC V1.20 JTS FINAL</dc:title>
  <cp:lastModifiedBy>Adam Rafferty</cp:lastModifiedBy>
  <cp:revision>1</cp:revision>
  <dcterms:created xsi:type="dcterms:W3CDTF">2023-08-01T20:18:20Z</dcterms:created>
  <dcterms:modified xsi:type="dcterms:W3CDTF">2023-08-10T22:00:14Z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2022-06-09T00:00:00Z</vt:filetime>
  </property>
  <property fmtid="{D5CDD505-2E9C-101B-9397-08002B2CF9AE}" pid="3" name="Creator">
    <vt:lpwstr>Keynote</vt:lpwstr>
  </property>
  <property fmtid="{D5CDD505-2E9C-101B-9397-08002B2CF9AE}" pid="4" name="LastSaved">
    <vt:filetime>2023-08-01T00:00:00Z</vt:filetime>
  </property>
</Properties>
</file>